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82" r:id="rId5"/>
    <p:sldId id="298" r:id="rId6"/>
    <p:sldId id="384" r:id="rId7"/>
    <p:sldId id="399" r:id="rId8"/>
    <p:sldId id="362" r:id="rId9"/>
    <p:sldId id="395" r:id="rId10"/>
    <p:sldId id="398" r:id="rId11"/>
    <p:sldId id="393"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7" autoAdjust="0"/>
    <p:restoredTop sz="94532" autoAdjust="0"/>
  </p:normalViewPr>
  <p:slideViewPr>
    <p:cSldViewPr snapToGrid="0">
      <p:cViewPr varScale="1">
        <p:scale>
          <a:sx n="76" d="100"/>
          <a:sy n="76" d="100"/>
        </p:scale>
        <p:origin x="715" y="4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4" d="100"/>
          <a:sy n="64" d="100"/>
        </p:scale>
        <p:origin x="277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8/1/2023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8/1/2023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8615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50294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136476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356005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63933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153886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24293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11558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418961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lvl1pPr>
              <a:defRPr/>
            </a:lvl1pPr>
          </a:lstStyle>
          <a:p>
            <a:r>
              <a:rPr lang="en-US" dirty="0"/>
              <a:t>1</a:t>
            </a:r>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r>
              <a:rPr lang="en-US" dirty="0"/>
              <a:t>1</a:t>
            </a:r>
            <a:fld id="{1112AE7D-B65B-4C1F-88DF-3CC6C137A634}" type="slidenum">
              <a:rPr lang="en-US" smtClean="0"/>
              <a:pPr/>
              <a:t>‹#›</a:t>
            </a:fld>
            <a:fld id="{1F1CC2D3-23B8-41F8-8AA8-B7FD594ABE7F}" type="slidenum">
              <a:rPr lang="en-US" smtClean="0"/>
              <a:pPr/>
              <a:t>‹#›</a:t>
            </a:fld>
            <a:endParaRPr lang="en-US"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noProof="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5" y="23421"/>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6.svg"/><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jp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2F2BFDF-E9F2-4569-A9F2-E1FFCB7FB82D}"/>
              </a:ext>
            </a:extLst>
          </p:cNvPr>
          <p:cNvSpPr txBox="1"/>
          <p:nvPr/>
        </p:nvSpPr>
        <p:spPr>
          <a:xfrm>
            <a:off x="355014" y="3909376"/>
            <a:ext cx="9234778" cy="1138705"/>
          </a:xfrm>
          <a:prstGeom prst="rect">
            <a:avLst/>
          </a:prstGeom>
          <a:noFill/>
        </p:spPr>
        <p:txBody>
          <a:bodyPr wrap="square" lIns="0" tIns="36000" rIns="0" bIns="0" rtlCol="0">
            <a:spAutoFit/>
          </a:bodyPr>
          <a:lstStyle/>
          <a:p>
            <a:pPr algn="ctr">
              <a:lnSpc>
                <a:spcPts val="1400"/>
              </a:lnSpc>
            </a:pPr>
            <a:r>
              <a:rPr lang="en-US" sz="4000" b="1" spc="-100" baseline="0" dirty="0">
                <a:solidFill>
                  <a:schemeClr val="bg1">
                    <a:lumMod val="50000"/>
                  </a:schemeClr>
                </a:solidFill>
                <a:latin typeface="+mj-lt"/>
              </a:rPr>
              <a:t>Great Western Advisory</a:t>
            </a:r>
          </a:p>
          <a:p>
            <a:pPr algn="ctr">
              <a:lnSpc>
                <a:spcPts val="1400"/>
              </a:lnSpc>
            </a:pPr>
            <a:endParaRPr lang="en-US" sz="4000" b="1" spc="-100" dirty="0">
              <a:solidFill>
                <a:schemeClr val="bg1">
                  <a:lumMod val="50000"/>
                </a:schemeClr>
              </a:solidFill>
              <a:latin typeface="+mj-lt"/>
            </a:endParaRPr>
          </a:p>
          <a:p>
            <a:pPr algn="ctr">
              <a:lnSpc>
                <a:spcPts val="1400"/>
              </a:lnSpc>
            </a:pPr>
            <a:endParaRPr lang="en-US" sz="2400" b="1" spc="-100" dirty="0">
              <a:solidFill>
                <a:schemeClr val="bg1">
                  <a:lumMod val="50000"/>
                </a:schemeClr>
              </a:solidFill>
              <a:latin typeface="+mj-lt"/>
            </a:endParaRPr>
          </a:p>
          <a:p>
            <a:pPr algn="ctr">
              <a:lnSpc>
                <a:spcPts val="1400"/>
              </a:lnSpc>
            </a:pPr>
            <a:r>
              <a:rPr lang="en-US" sz="2400" b="1" spc="-100" dirty="0" err="1">
                <a:solidFill>
                  <a:schemeClr val="bg1">
                    <a:lumMod val="50000"/>
                  </a:schemeClr>
                </a:solidFill>
                <a:latin typeface="+mj-lt"/>
              </a:rPr>
              <a:t>MetisMax</a:t>
            </a:r>
            <a:r>
              <a:rPr lang="en-US" sz="2400" b="1" spc="-100" dirty="0">
                <a:solidFill>
                  <a:schemeClr val="bg1">
                    <a:lumMod val="50000"/>
                  </a:schemeClr>
                </a:solidFill>
                <a:latin typeface="+mj-lt"/>
              </a:rPr>
              <a:t> “Goals to Results” Methodology Overview</a:t>
            </a:r>
          </a:p>
          <a:p>
            <a:pPr marL="342900" indent="-342900" algn="ctr">
              <a:lnSpc>
                <a:spcPts val="1400"/>
              </a:lnSpc>
              <a:buFont typeface="Arial" panose="020B0604020202020204" pitchFamily="34" charset="0"/>
              <a:buChar char="•"/>
            </a:pPr>
            <a:endParaRPr lang="en-US" sz="2400" b="1" spc="-100" baseline="0" dirty="0">
              <a:solidFill>
                <a:schemeClr val="bg1">
                  <a:lumMod val="50000"/>
                </a:schemeClr>
              </a:solidFill>
              <a:latin typeface="+mj-lt"/>
            </a:endParaRPr>
          </a:p>
          <a:p>
            <a:pPr marL="4000500" lvl="8" indent="-342900">
              <a:lnSpc>
                <a:spcPts val="1400"/>
              </a:lnSpc>
              <a:buFont typeface="Arial" panose="020B0604020202020204" pitchFamily="34" charset="0"/>
              <a:buChar char="•"/>
            </a:pPr>
            <a:endParaRPr lang="en-US" sz="2400" b="1" spc="-100" baseline="0" dirty="0">
              <a:solidFill>
                <a:schemeClr val="bg1">
                  <a:lumMod val="50000"/>
                </a:schemeClr>
              </a:solidFill>
              <a:latin typeface="+mj-lt"/>
            </a:endParaRPr>
          </a:p>
        </p:txBody>
      </p:sp>
      <p:sp>
        <p:nvSpPr>
          <p:cNvPr id="8" name="TextBox 7">
            <a:extLst>
              <a:ext uri="{FF2B5EF4-FFF2-40B4-BE49-F238E27FC236}">
                <a16:creationId xmlns:a16="http://schemas.microsoft.com/office/drawing/2014/main" id="{0E4D1E90-1CC9-4FFC-B82B-BBEA9DD37148}"/>
              </a:ext>
            </a:extLst>
          </p:cNvPr>
          <p:cNvSpPr txBox="1"/>
          <p:nvPr/>
        </p:nvSpPr>
        <p:spPr>
          <a:xfrm>
            <a:off x="461841" y="6149910"/>
            <a:ext cx="9152878" cy="538609"/>
          </a:xfrm>
          <a:prstGeom prst="rect">
            <a:avLst/>
          </a:prstGeom>
          <a:noFill/>
        </p:spPr>
        <p:txBody>
          <a:bodyPr wrap="square" rtlCol="0">
            <a:spAutoFit/>
          </a:bodyPr>
          <a:lstStyle/>
          <a:p>
            <a:r>
              <a:rPr lang="en-US" sz="1100">
                <a:latin typeface="+mj-lt"/>
              </a:rPr>
              <a:t>Copyright </a:t>
            </a:r>
            <a:r>
              <a:rPr lang="en-US" sz="1100" dirty="0">
                <a:latin typeface="+mj-lt"/>
              </a:rPr>
              <a:t>2022 by Great Western Advisory LLC.</a:t>
            </a:r>
          </a:p>
          <a:p>
            <a:endParaRPr lang="en-US" dirty="0"/>
          </a:p>
        </p:txBody>
      </p:sp>
      <p:pic>
        <p:nvPicPr>
          <p:cNvPr id="4" name="Picture 3" descr="A picture containing outdoor, nature, valley, canyon&#10;&#10;Description automatically generated">
            <a:extLst>
              <a:ext uri="{FF2B5EF4-FFF2-40B4-BE49-F238E27FC236}">
                <a16:creationId xmlns:a16="http://schemas.microsoft.com/office/drawing/2014/main" id="{6888B634-3EB7-2D30-F427-0E010F953DCF}"/>
              </a:ext>
            </a:extLst>
          </p:cNvPr>
          <p:cNvPicPr>
            <a:picLocks noChangeAspect="1"/>
          </p:cNvPicPr>
          <p:nvPr/>
        </p:nvPicPr>
        <p:blipFill>
          <a:blip r:embed="rId3"/>
          <a:stretch>
            <a:fillRect/>
          </a:stretch>
        </p:blipFill>
        <p:spPr>
          <a:xfrm>
            <a:off x="9956790" y="-204"/>
            <a:ext cx="2613823" cy="6858000"/>
          </a:xfrm>
          <a:prstGeom prst="rect">
            <a:avLst/>
          </a:prstGeom>
        </p:spPr>
      </p:pic>
      <p:pic>
        <p:nvPicPr>
          <p:cNvPr id="2" name="Picture 1">
            <a:extLst>
              <a:ext uri="{FF2B5EF4-FFF2-40B4-BE49-F238E27FC236}">
                <a16:creationId xmlns:a16="http://schemas.microsoft.com/office/drawing/2014/main" id="{86DB9E07-E2AC-7F33-5D56-7D8957DDDF7D}"/>
              </a:ext>
            </a:extLst>
          </p:cNvPr>
          <p:cNvPicPr>
            <a:picLocks noChangeAspect="1"/>
          </p:cNvPicPr>
          <p:nvPr/>
        </p:nvPicPr>
        <p:blipFill>
          <a:blip r:embed="rId4"/>
          <a:stretch>
            <a:fillRect/>
          </a:stretch>
        </p:blipFill>
        <p:spPr>
          <a:xfrm>
            <a:off x="7934069" y="3151279"/>
            <a:ext cx="1408298" cy="926672"/>
          </a:xfrm>
          <a:prstGeom prst="rect">
            <a:avLst/>
          </a:prstGeom>
        </p:spPr>
      </p:pic>
    </p:spTree>
    <p:extLst>
      <p:ext uri="{BB962C8B-B14F-4D97-AF65-F5344CB8AC3E}">
        <p14:creationId xmlns:p14="http://schemas.microsoft.com/office/powerpoint/2010/main" val="38999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9196632" cy="432000"/>
          </a:xfrm>
        </p:spPr>
        <p:txBody>
          <a:bodyPr/>
          <a:lstStyle/>
          <a:p>
            <a:r>
              <a:rPr lang="en-US" sz="2800"/>
              <a:t>Every person and organization is on a journey from goals to results …</a:t>
            </a:r>
            <a:endParaRPr lang="en-US" sz="2800"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247426" y="1225922"/>
            <a:ext cx="9552790" cy="5262746"/>
          </a:xfrm>
          <a:solidFill>
            <a:schemeClr val="bg1">
              <a:lumMod val="85000"/>
            </a:schemeClr>
          </a:solidFill>
        </p:spPr>
        <p:txBody>
          <a:bodyPr/>
          <a:lstStyle/>
          <a:p>
            <a:pPr marL="0" marR="0">
              <a:lnSpc>
                <a:spcPct val="107000"/>
              </a:lnSpc>
              <a:spcBef>
                <a:spcPts val="0"/>
              </a:spcBef>
              <a:spcAft>
                <a:spcPts val="0"/>
              </a:spcAft>
            </a:pPr>
            <a:r>
              <a:rPr lang="en-US" kern="0" dirty="0">
                <a:solidFill>
                  <a:srgbClr val="242424"/>
                </a:solidFill>
                <a:effectLst/>
                <a:latin typeface="+mj-lt"/>
                <a:ea typeface="Times New Roman" panose="02020603050405020304" pitchFamily="18" charset="0"/>
                <a:cs typeface="Calibri" panose="020F0502020204030204" pitchFamily="34" charset="0"/>
              </a:rPr>
              <a:t>Results.  Outcomes.  Whatever word we use, individuals and organizations continuously look to achieve something.  Sometimes the goal is precise and well-defined, and sometimes it is vague and takes the form of something along the lines of “We want something better than we have now.” </a:t>
            </a:r>
          </a:p>
          <a:p>
            <a:pPr marL="0" marR="0">
              <a:lnSpc>
                <a:spcPct val="107000"/>
              </a:lnSpc>
              <a:spcBef>
                <a:spcPts val="0"/>
              </a:spcBef>
              <a:spcAft>
                <a:spcPts val="0"/>
              </a:spcAft>
            </a:pPr>
            <a:endParaRPr lang="en-US" kern="0" dirty="0">
              <a:solidFill>
                <a:srgbClr val="242424"/>
              </a:solidFill>
              <a:effectLst/>
              <a:latin typeface="+mj-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kern="0" dirty="0">
                <a:solidFill>
                  <a:srgbClr val="242424"/>
                </a:solidFill>
                <a:effectLst/>
                <a:latin typeface="+mj-lt"/>
                <a:ea typeface="Times New Roman" panose="02020603050405020304" pitchFamily="18" charset="0"/>
                <a:cs typeface="Calibri" panose="020F0502020204030204" pitchFamily="34" charset="0"/>
              </a:rPr>
              <a:t>But we </a:t>
            </a:r>
            <a:r>
              <a:rPr lang="en-US" kern="0" dirty="0">
                <a:solidFill>
                  <a:srgbClr val="242424"/>
                </a:solidFill>
                <a:latin typeface="+mj-lt"/>
                <a:ea typeface="Times New Roman" panose="02020603050405020304" pitchFamily="18" charset="0"/>
                <a:cs typeface="Calibri" panose="020F0502020204030204" pitchFamily="34" charset="0"/>
              </a:rPr>
              <a:t>often fail in moving from goals to results in an efficient and verifiable manner:</a:t>
            </a:r>
          </a:p>
          <a:p>
            <a:pPr marL="0" marR="0">
              <a:lnSpc>
                <a:spcPct val="107000"/>
              </a:lnSpc>
              <a:spcBef>
                <a:spcPts val="0"/>
              </a:spcBef>
              <a:spcAft>
                <a:spcPts val="0"/>
              </a:spcAft>
            </a:pPr>
            <a:endParaRPr lang="en-US" kern="0" dirty="0">
              <a:solidFill>
                <a:srgbClr val="242424"/>
              </a:solidFill>
              <a:effectLst/>
              <a:latin typeface="+mj-lt"/>
              <a:ea typeface="Calibri" panose="020F0502020204030204" pitchFamily="34" charset="0"/>
              <a:cs typeface="Calibri" panose="020F0502020204030204" pitchFamily="34" charset="0"/>
            </a:endParaRPr>
          </a:p>
          <a:p>
            <a:pPr marL="561975" lvl="2" indent="-285750">
              <a:lnSpc>
                <a:spcPct val="107000"/>
              </a:lnSpc>
              <a:spcBef>
                <a:spcPts val="0"/>
              </a:spcBef>
              <a:buFont typeface="Courier New" panose="02070309020205020404" pitchFamily="49" charset="0"/>
              <a:buChar char="o"/>
            </a:pPr>
            <a:r>
              <a:rPr lang="en-US" sz="1800" kern="100" dirty="0">
                <a:effectLst/>
                <a:latin typeface="+mj-lt"/>
                <a:ea typeface="Calibri" panose="020F0502020204030204" pitchFamily="34" charset="0"/>
                <a:cs typeface="Times New Roman" panose="02020603050405020304" pitchFamily="18" charset="0"/>
              </a:rPr>
              <a:t>There are hundreds of books on goal setting…but goal setting is only the first step.</a:t>
            </a:r>
          </a:p>
          <a:p>
            <a:pPr marL="561975" lvl="2" indent="-285750">
              <a:lnSpc>
                <a:spcPct val="107000"/>
              </a:lnSpc>
              <a:spcBef>
                <a:spcPts val="0"/>
              </a:spcBef>
              <a:buFont typeface="Courier New" panose="02070309020205020404" pitchFamily="49" charset="0"/>
              <a:buChar char="o"/>
            </a:pPr>
            <a:endParaRPr lang="en-US" sz="1800" kern="100" dirty="0">
              <a:effectLst/>
              <a:latin typeface="+mj-lt"/>
              <a:ea typeface="Calibri" panose="020F0502020204030204" pitchFamily="34" charset="0"/>
              <a:cs typeface="Times New Roman" panose="02020603050405020304" pitchFamily="18" charset="0"/>
            </a:endParaRPr>
          </a:p>
          <a:p>
            <a:pPr marL="561975" lvl="2" indent="-285750">
              <a:lnSpc>
                <a:spcPct val="107000"/>
              </a:lnSpc>
              <a:spcBef>
                <a:spcPts val="0"/>
              </a:spcBef>
              <a:buFont typeface="Courier New" panose="02070309020205020404" pitchFamily="49" charset="0"/>
              <a:buChar char="o"/>
            </a:pPr>
            <a:r>
              <a:rPr lang="en-US" sz="1800" kern="100" dirty="0">
                <a:latin typeface="+mj-lt"/>
                <a:ea typeface="Calibri" panose="020F0502020204030204" pitchFamily="34" charset="0"/>
                <a:cs typeface="Times New Roman" panose="02020603050405020304" pitchFamily="18" charset="0"/>
              </a:rPr>
              <a:t>Goals define WHERE we want to go…but goal setting does not tell us WHAT is required to achieve the goal nor HOW the goal will be reached.</a:t>
            </a:r>
          </a:p>
          <a:p>
            <a:pPr marL="561975" lvl="2" indent="-285750">
              <a:lnSpc>
                <a:spcPct val="107000"/>
              </a:lnSpc>
              <a:spcBef>
                <a:spcPts val="0"/>
              </a:spcBef>
              <a:buFont typeface="Courier New" panose="02070309020205020404" pitchFamily="49" charset="0"/>
              <a:buChar char="o"/>
            </a:pPr>
            <a:endParaRPr lang="en-US" sz="1800" kern="100" dirty="0">
              <a:latin typeface="+mj-lt"/>
              <a:ea typeface="Calibri" panose="020F0502020204030204" pitchFamily="34" charset="0"/>
              <a:cs typeface="Times New Roman" panose="02020603050405020304" pitchFamily="18" charset="0"/>
            </a:endParaRPr>
          </a:p>
          <a:p>
            <a:pPr marL="561975" lvl="2" indent="-285750">
              <a:lnSpc>
                <a:spcPct val="107000"/>
              </a:lnSpc>
              <a:spcBef>
                <a:spcPts val="0"/>
              </a:spcBef>
              <a:buFont typeface="Courier New" panose="02070309020205020404" pitchFamily="49" charset="0"/>
              <a:buChar char="o"/>
            </a:pPr>
            <a:r>
              <a:rPr lang="en-US" sz="1800" kern="100" dirty="0">
                <a:effectLst/>
                <a:latin typeface="+mj-lt"/>
                <a:ea typeface="Calibri" panose="020F0502020204030204" pitchFamily="34" charset="0"/>
                <a:cs typeface="Times New Roman" panose="02020603050405020304" pitchFamily="18" charset="0"/>
              </a:rPr>
              <a:t>Goal setting </a:t>
            </a:r>
            <a:r>
              <a:rPr lang="en-US" sz="1800" kern="100" dirty="0">
                <a:latin typeface="+mj-lt"/>
                <a:ea typeface="Calibri" panose="020F0502020204030204" pitchFamily="34" charset="0"/>
                <a:cs typeface="Times New Roman" panose="02020603050405020304" pitchFamily="18" charset="0"/>
              </a:rPr>
              <a:t>also does not tell us HOW MUCH we need to do nor how we should MEASURE and CONTROL our efforts.</a:t>
            </a:r>
          </a:p>
          <a:p>
            <a:pPr marL="561975" lvl="2" indent="-285750">
              <a:lnSpc>
                <a:spcPct val="107000"/>
              </a:lnSpc>
              <a:spcBef>
                <a:spcPts val="0"/>
              </a:spcBef>
              <a:buFont typeface="Courier New" panose="02070309020205020404" pitchFamily="49" charset="0"/>
              <a:buChar char="o"/>
            </a:pPr>
            <a:endParaRPr lang="en-US" sz="1800" kern="100" dirty="0">
              <a:latin typeface="+mj-lt"/>
              <a:ea typeface="Calibri" panose="020F0502020204030204" pitchFamily="34" charset="0"/>
              <a:cs typeface="Times New Roman" panose="02020603050405020304" pitchFamily="18" charset="0"/>
            </a:endParaRPr>
          </a:p>
          <a:p>
            <a:pPr marL="561975" lvl="2" indent="-285750">
              <a:lnSpc>
                <a:spcPct val="107000"/>
              </a:lnSpc>
              <a:spcBef>
                <a:spcPts val="0"/>
              </a:spcBef>
              <a:buFont typeface="Courier New" panose="02070309020205020404" pitchFamily="49" charset="0"/>
              <a:buChar char="o"/>
            </a:pPr>
            <a:r>
              <a:rPr lang="en-US" sz="1800" kern="100" dirty="0">
                <a:effectLst/>
                <a:latin typeface="+mj-lt"/>
                <a:ea typeface="Calibri" panose="020F0502020204030204" pitchFamily="34" charset="0"/>
                <a:cs typeface="Times New Roman" panose="02020603050405020304" pitchFamily="18" charset="0"/>
              </a:rPr>
              <a:t>Finally, goal setting does not require we take stock of our READINESS to embark on the journey from goals to results.</a:t>
            </a:r>
          </a:p>
          <a:p>
            <a:pPr marL="0" marR="0" indent="0">
              <a:lnSpc>
                <a:spcPct val="107000"/>
              </a:lnSpc>
              <a:spcBef>
                <a:spcPts val="0"/>
              </a:spcBef>
              <a:spcAft>
                <a:spcPts val="0"/>
              </a:spcAft>
              <a:buNone/>
            </a:pPr>
            <a:r>
              <a:rPr lang="en-US" sz="1600" kern="0" dirty="0">
                <a:solidFill>
                  <a:srgbClr val="242424"/>
                </a:solidFill>
                <a:effectLst/>
                <a:latin typeface="+mj-lt"/>
                <a:ea typeface="Times New Roman" panose="02020603050405020304" pitchFamily="18" charset="0"/>
                <a:cs typeface="Calibri" panose="020F0502020204030204" pitchFamily="34" charset="0"/>
              </a:rPr>
              <a:t> </a:t>
            </a:r>
            <a:endParaRPr lang="en-US" sz="1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kern="100" dirty="0">
              <a:effectLst/>
              <a:latin typeface="+mj-lt"/>
              <a:ea typeface="Calibri" panose="020F0502020204030204" pitchFamily="34" charset="0"/>
              <a:cs typeface="Times New Roman" panose="02020603050405020304" pitchFamily="18" charset="0"/>
            </a:endParaRPr>
          </a:p>
        </p:txBody>
      </p:sp>
      <p:sp>
        <p:nvSpPr>
          <p:cNvPr id="6" name="Slide Number Placeholder 4">
            <a:extLst>
              <a:ext uri="{FF2B5EF4-FFF2-40B4-BE49-F238E27FC236}">
                <a16:creationId xmlns:a16="http://schemas.microsoft.com/office/drawing/2014/main" id="{4CCB2B77-C243-DA8A-DC48-1520FD9358CA}"/>
              </a:ext>
            </a:extLst>
          </p:cNvPr>
          <p:cNvSpPr txBox="1">
            <a:spLocks/>
          </p:cNvSpPr>
          <p:nvPr/>
        </p:nvSpPr>
        <p:spPr>
          <a:xfrm>
            <a:off x="11447502" y="6401750"/>
            <a:ext cx="278418"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a:solidFill>
                  <a:schemeClr val="bg1"/>
                </a:solidFill>
              </a:rPr>
              <a:t>5</a:t>
            </a:r>
            <a:endParaRPr lang="en-US" sz="1400" i="1" dirty="0">
              <a:solidFill>
                <a:schemeClr val="bg1"/>
              </a:solidFill>
            </a:endParaRPr>
          </a:p>
        </p:txBody>
      </p:sp>
      <p:pic>
        <p:nvPicPr>
          <p:cNvPr id="5" name="Picture 4" descr="A picture containing outdoor, nature, valley, canyon&#10;&#10;Description automatically generated">
            <a:extLst>
              <a:ext uri="{FF2B5EF4-FFF2-40B4-BE49-F238E27FC236}">
                <a16:creationId xmlns:a16="http://schemas.microsoft.com/office/drawing/2014/main" id="{6888B634-3EB7-2D30-F427-0E010F953DCF}"/>
              </a:ext>
            </a:extLst>
          </p:cNvPr>
          <p:cNvPicPr>
            <a:picLocks noChangeAspect="1"/>
          </p:cNvPicPr>
          <p:nvPr/>
        </p:nvPicPr>
        <p:blipFill>
          <a:blip r:embed="rId3"/>
          <a:stretch>
            <a:fillRect/>
          </a:stretch>
        </p:blipFill>
        <p:spPr>
          <a:xfrm>
            <a:off x="9970690" y="0"/>
            <a:ext cx="2613823" cy="6858000"/>
          </a:xfrm>
          <a:prstGeom prst="rect">
            <a:avLst/>
          </a:prstGeom>
        </p:spPr>
      </p:pic>
      <p:sp>
        <p:nvSpPr>
          <p:cNvPr id="3" name="TextBox 2">
            <a:extLst>
              <a:ext uri="{FF2B5EF4-FFF2-40B4-BE49-F238E27FC236}">
                <a16:creationId xmlns:a16="http://schemas.microsoft.com/office/drawing/2014/main" id="{C89F7A09-FB72-08CD-41F1-E883C52D594F}"/>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1</a:t>
            </a:r>
          </a:p>
        </p:txBody>
      </p:sp>
    </p:spTree>
    <p:extLst>
      <p:ext uri="{BB962C8B-B14F-4D97-AF65-F5344CB8AC3E}">
        <p14:creationId xmlns:p14="http://schemas.microsoft.com/office/powerpoint/2010/main" val="270121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9196632" cy="432000"/>
          </a:xfrm>
        </p:spPr>
        <p:txBody>
          <a:bodyPr/>
          <a:lstStyle/>
          <a:p>
            <a:r>
              <a:rPr lang="en-US" sz="2800" dirty="0"/>
              <a:t>Great western’s </a:t>
            </a:r>
            <a:r>
              <a:rPr lang="en-US" sz="2800" dirty="0" err="1"/>
              <a:t>metismax</a:t>
            </a:r>
            <a:r>
              <a:rPr lang="en-US" sz="2800" dirty="0"/>
              <a:t> methodology bridges the gap from goals to results</a:t>
            </a:r>
          </a:p>
        </p:txBody>
      </p:sp>
      <p:sp>
        <p:nvSpPr>
          <p:cNvPr id="6" name="Slide Number Placeholder 4">
            <a:extLst>
              <a:ext uri="{FF2B5EF4-FFF2-40B4-BE49-F238E27FC236}">
                <a16:creationId xmlns:a16="http://schemas.microsoft.com/office/drawing/2014/main" id="{4CCB2B77-C243-DA8A-DC48-1520FD9358CA}"/>
              </a:ext>
            </a:extLst>
          </p:cNvPr>
          <p:cNvSpPr txBox="1">
            <a:spLocks/>
          </p:cNvSpPr>
          <p:nvPr/>
        </p:nvSpPr>
        <p:spPr>
          <a:xfrm>
            <a:off x="11447502" y="6401750"/>
            <a:ext cx="278418"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solidFill>
                  <a:schemeClr val="bg1"/>
                </a:solidFill>
              </a:rPr>
              <a:t>5</a:t>
            </a:r>
          </a:p>
        </p:txBody>
      </p:sp>
      <p:pic>
        <p:nvPicPr>
          <p:cNvPr id="4" name="Picture 3" descr="A picture containing outdoor, nature, valley, canyon&#10;&#10;Description automatically generated">
            <a:extLst>
              <a:ext uri="{FF2B5EF4-FFF2-40B4-BE49-F238E27FC236}">
                <a16:creationId xmlns:a16="http://schemas.microsoft.com/office/drawing/2014/main" id="{6888B634-3EB7-2D30-F427-0E010F953DCF}"/>
              </a:ext>
            </a:extLst>
          </p:cNvPr>
          <p:cNvPicPr>
            <a:picLocks noChangeAspect="1"/>
          </p:cNvPicPr>
          <p:nvPr/>
        </p:nvPicPr>
        <p:blipFill>
          <a:blip r:embed="rId3"/>
          <a:stretch>
            <a:fillRect/>
          </a:stretch>
        </p:blipFill>
        <p:spPr>
          <a:xfrm>
            <a:off x="9970689" y="0"/>
            <a:ext cx="2613823" cy="6858000"/>
          </a:xfrm>
          <a:prstGeom prst="rect">
            <a:avLst/>
          </a:prstGeom>
        </p:spPr>
      </p:pic>
      <p:sp>
        <p:nvSpPr>
          <p:cNvPr id="3" name="Freeform 5">
            <a:extLst>
              <a:ext uri="{FF2B5EF4-FFF2-40B4-BE49-F238E27FC236}">
                <a16:creationId xmlns:a16="http://schemas.microsoft.com/office/drawing/2014/main" id="{873162BF-7146-5008-22B3-1F449CE9E5E5}"/>
              </a:ext>
            </a:extLst>
          </p:cNvPr>
          <p:cNvSpPr>
            <a:spLocks noChangeAspect="1" noEditPoints="1"/>
          </p:cNvSpPr>
          <p:nvPr/>
        </p:nvSpPr>
        <p:spPr bwMode="auto">
          <a:xfrm>
            <a:off x="432000" y="1298208"/>
            <a:ext cx="9196632" cy="1692420"/>
          </a:xfrm>
          <a:custGeom>
            <a:avLst/>
            <a:gdLst>
              <a:gd name="T0" fmla="*/ 4004 w 6437"/>
              <a:gd name="T1" fmla="*/ 1912 h 3271"/>
              <a:gd name="T2" fmla="*/ 4369 w 6437"/>
              <a:gd name="T3" fmla="*/ 2119 h 3271"/>
              <a:gd name="T4" fmla="*/ 4004 w 6437"/>
              <a:gd name="T5" fmla="*/ 1912 h 3271"/>
              <a:gd name="T6" fmla="*/ 3246 w 6437"/>
              <a:gd name="T7" fmla="*/ 1752 h 3271"/>
              <a:gd name="T8" fmla="*/ 3714 w 6437"/>
              <a:gd name="T9" fmla="*/ 1816 h 3271"/>
              <a:gd name="T10" fmla="*/ 3246 w 6437"/>
              <a:gd name="T11" fmla="*/ 1752 h 3271"/>
              <a:gd name="T12" fmla="*/ 2560 w 6437"/>
              <a:gd name="T13" fmla="*/ 1840 h 3271"/>
              <a:gd name="T14" fmla="*/ 2541 w 6437"/>
              <a:gd name="T15" fmla="*/ 1143 h 3271"/>
              <a:gd name="T16" fmla="*/ 2560 w 6437"/>
              <a:gd name="T17" fmla="*/ 1840 h 3271"/>
              <a:gd name="T18" fmla="*/ 1949 w 6437"/>
              <a:gd name="T19" fmla="*/ 2143 h 3271"/>
              <a:gd name="T20" fmla="*/ 1910 w 6437"/>
              <a:gd name="T21" fmla="*/ 2174 h 3271"/>
              <a:gd name="T22" fmla="*/ 2188 w 6437"/>
              <a:gd name="T23" fmla="*/ 1992 h 3271"/>
              <a:gd name="T24" fmla="*/ 1949 w 6437"/>
              <a:gd name="T25" fmla="*/ 2143 h 3271"/>
              <a:gd name="T26" fmla="*/ 908 w 6437"/>
              <a:gd name="T27" fmla="*/ 2039 h 3271"/>
              <a:gd name="T28" fmla="*/ 1386 w 6437"/>
              <a:gd name="T29" fmla="*/ 2039 h 3271"/>
              <a:gd name="T30" fmla="*/ 908 w 6437"/>
              <a:gd name="T31" fmla="*/ 2232 h 3271"/>
              <a:gd name="T32" fmla="*/ 908 w 6437"/>
              <a:gd name="T33" fmla="*/ 2039 h 3271"/>
              <a:gd name="T34" fmla="*/ 2370 w 6437"/>
              <a:gd name="T35" fmla="*/ 974 h 3271"/>
              <a:gd name="T36" fmla="*/ 1910 w 6437"/>
              <a:gd name="T37" fmla="*/ 1220 h 3271"/>
              <a:gd name="T38" fmla="*/ 2370 w 6437"/>
              <a:gd name="T39" fmla="*/ 974 h 3271"/>
              <a:gd name="T40" fmla="*/ 3074 w 6437"/>
              <a:gd name="T41" fmla="*/ 926 h 3271"/>
              <a:gd name="T42" fmla="*/ 3278 w 6437"/>
              <a:gd name="T43" fmla="*/ 930 h 3271"/>
              <a:gd name="T44" fmla="*/ 3072 w 6437"/>
              <a:gd name="T45" fmla="*/ 1679 h 3271"/>
              <a:gd name="T46" fmla="*/ 3074 w 6437"/>
              <a:gd name="T47" fmla="*/ 926 h 3271"/>
              <a:gd name="T48" fmla="*/ 4332 w 6437"/>
              <a:gd name="T49" fmla="*/ 1077 h 3271"/>
              <a:gd name="T50" fmla="*/ 3890 w 6437"/>
              <a:gd name="T51" fmla="*/ 1743 h 3271"/>
              <a:gd name="T52" fmla="*/ 4332 w 6437"/>
              <a:gd name="T53" fmla="*/ 1077 h 3271"/>
              <a:gd name="T54" fmla="*/ 5050 w 6437"/>
              <a:gd name="T55" fmla="*/ 2232 h 3271"/>
              <a:gd name="T56" fmla="*/ 5050 w 6437"/>
              <a:gd name="T57" fmla="*/ 2039 h 3271"/>
              <a:gd name="T58" fmla="*/ 5425 w 6437"/>
              <a:gd name="T59" fmla="*/ 1487 h 3271"/>
              <a:gd name="T60" fmla="*/ 5529 w 6437"/>
              <a:gd name="T61" fmla="*/ 2232 h 3271"/>
              <a:gd name="T62" fmla="*/ 5050 w 6437"/>
              <a:gd name="T63" fmla="*/ 2232 h 3271"/>
              <a:gd name="T64" fmla="*/ 6313 w 6437"/>
              <a:gd name="T65" fmla="*/ 3002 h 3271"/>
              <a:gd name="T66" fmla="*/ 6052 w 6437"/>
              <a:gd name="T67" fmla="*/ 1681 h 3271"/>
              <a:gd name="T68" fmla="*/ 6052 w 6437"/>
              <a:gd name="T69" fmla="*/ 603 h 3271"/>
              <a:gd name="T70" fmla="*/ 5898 w 6437"/>
              <a:gd name="T71" fmla="*/ 548 h 3271"/>
              <a:gd name="T72" fmla="*/ 5624 w 6437"/>
              <a:gd name="T73" fmla="*/ 0 h 3271"/>
              <a:gd name="T74" fmla="*/ 4680 w 6437"/>
              <a:gd name="T75" fmla="*/ 322 h 3271"/>
              <a:gd name="T76" fmla="*/ 4581 w 6437"/>
              <a:gd name="T77" fmla="*/ 548 h 3271"/>
              <a:gd name="T78" fmla="*/ 4526 w 6437"/>
              <a:gd name="T79" fmla="*/ 708 h 3271"/>
              <a:gd name="T80" fmla="*/ 3293 w 6437"/>
              <a:gd name="T81" fmla="*/ 524 h 3271"/>
              <a:gd name="T82" fmla="*/ 1910 w 6437"/>
              <a:gd name="T83" fmla="*/ 643 h 3271"/>
              <a:gd name="T84" fmla="*/ 1855 w 6437"/>
              <a:gd name="T85" fmla="*/ 548 h 3271"/>
              <a:gd name="T86" fmla="*/ 1756 w 6437"/>
              <a:gd name="T87" fmla="*/ 322 h 3271"/>
              <a:gd name="T88" fmla="*/ 813 w 6437"/>
              <a:gd name="T89" fmla="*/ 0 h 3271"/>
              <a:gd name="T90" fmla="*/ 538 w 6437"/>
              <a:gd name="T91" fmla="*/ 548 h 3271"/>
              <a:gd name="T92" fmla="*/ 384 w 6437"/>
              <a:gd name="T93" fmla="*/ 603 h 3271"/>
              <a:gd name="T94" fmla="*/ 123 w 6437"/>
              <a:gd name="T95" fmla="*/ 3002 h 3271"/>
              <a:gd name="T96" fmla="*/ 0 w 6437"/>
              <a:gd name="T97" fmla="*/ 3266 h 3271"/>
              <a:gd name="T98" fmla="*/ 1910 w 6437"/>
              <a:gd name="T99" fmla="*/ 2774 h 3271"/>
              <a:gd name="T100" fmla="*/ 2194 w 6437"/>
              <a:gd name="T101" fmla="*/ 2467 h 3271"/>
              <a:gd name="T102" fmla="*/ 3185 w 6437"/>
              <a:gd name="T103" fmla="*/ 2157 h 3271"/>
              <a:gd name="T104" fmla="*/ 3780 w 6437"/>
              <a:gd name="T105" fmla="*/ 2261 h 3271"/>
              <a:gd name="T106" fmla="*/ 4236 w 6437"/>
              <a:gd name="T107" fmla="*/ 2532 h 3271"/>
              <a:gd name="T108" fmla="*/ 4509 w 6437"/>
              <a:gd name="T109" fmla="*/ 2925 h 3271"/>
              <a:gd name="T110" fmla="*/ 4520 w 6437"/>
              <a:gd name="T111" fmla="*/ 2960 h 3271"/>
              <a:gd name="T112" fmla="*/ 4526 w 6437"/>
              <a:gd name="T113" fmla="*/ 3266 h 3271"/>
              <a:gd name="T114" fmla="*/ 5048 w 6437"/>
              <a:gd name="T115" fmla="*/ 3270 h 3271"/>
              <a:gd name="T116" fmla="*/ 5138 w 6437"/>
              <a:gd name="T117" fmla="*/ 3269 h 3271"/>
              <a:gd name="T118" fmla="*/ 6437 w 6437"/>
              <a:gd name="T119" fmla="*/ 3266 h 3271"/>
              <a:gd name="T120" fmla="*/ 6313 w 6437"/>
              <a:gd name="T121" fmla="*/ 3002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37" h="3271">
                <a:moveTo>
                  <a:pt x="4004" y="1912"/>
                </a:moveTo>
                <a:lnTo>
                  <a:pt x="4004" y="1912"/>
                </a:lnTo>
                <a:lnTo>
                  <a:pt x="4402" y="1313"/>
                </a:lnTo>
                <a:lnTo>
                  <a:pt x="4369" y="2119"/>
                </a:lnTo>
                <a:cubicBezTo>
                  <a:pt x="4256" y="2036"/>
                  <a:pt x="4133" y="1967"/>
                  <a:pt x="4004" y="1912"/>
                </a:cubicBezTo>
                <a:lnTo>
                  <a:pt x="4004" y="1912"/>
                </a:lnTo>
                <a:close/>
                <a:moveTo>
                  <a:pt x="3246" y="1752"/>
                </a:moveTo>
                <a:lnTo>
                  <a:pt x="3246" y="1752"/>
                </a:lnTo>
                <a:lnTo>
                  <a:pt x="3524" y="1102"/>
                </a:lnTo>
                <a:lnTo>
                  <a:pt x="3714" y="1816"/>
                </a:lnTo>
                <a:cubicBezTo>
                  <a:pt x="3561" y="1777"/>
                  <a:pt x="3404" y="1756"/>
                  <a:pt x="3246" y="1752"/>
                </a:cubicBezTo>
                <a:lnTo>
                  <a:pt x="3246" y="1752"/>
                </a:lnTo>
                <a:close/>
                <a:moveTo>
                  <a:pt x="2560" y="1840"/>
                </a:moveTo>
                <a:lnTo>
                  <a:pt x="2560" y="1840"/>
                </a:lnTo>
                <a:cubicBezTo>
                  <a:pt x="2526" y="1850"/>
                  <a:pt x="2493" y="1861"/>
                  <a:pt x="2460" y="1873"/>
                </a:cubicBezTo>
                <a:lnTo>
                  <a:pt x="2541" y="1143"/>
                </a:lnTo>
                <a:lnTo>
                  <a:pt x="2906" y="1769"/>
                </a:lnTo>
                <a:cubicBezTo>
                  <a:pt x="2789" y="1783"/>
                  <a:pt x="2673" y="1806"/>
                  <a:pt x="2560" y="1840"/>
                </a:cubicBezTo>
                <a:lnTo>
                  <a:pt x="2560" y="1840"/>
                </a:lnTo>
                <a:close/>
                <a:moveTo>
                  <a:pt x="1949" y="2143"/>
                </a:moveTo>
                <a:lnTo>
                  <a:pt x="1949" y="2143"/>
                </a:lnTo>
                <a:cubicBezTo>
                  <a:pt x="1936" y="2153"/>
                  <a:pt x="1923" y="2163"/>
                  <a:pt x="1910" y="2174"/>
                </a:cubicBezTo>
                <a:lnTo>
                  <a:pt x="1910" y="1565"/>
                </a:lnTo>
                <a:lnTo>
                  <a:pt x="2188" y="1992"/>
                </a:lnTo>
                <a:cubicBezTo>
                  <a:pt x="2104" y="2036"/>
                  <a:pt x="2024" y="2086"/>
                  <a:pt x="1949" y="2143"/>
                </a:cubicBezTo>
                <a:lnTo>
                  <a:pt x="1949" y="2143"/>
                </a:lnTo>
                <a:close/>
                <a:moveTo>
                  <a:pt x="908" y="2039"/>
                </a:moveTo>
                <a:lnTo>
                  <a:pt x="908" y="2039"/>
                </a:lnTo>
                <a:cubicBezTo>
                  <a:pt x="913" y="1972"/>
                  <a:pt x="919" y="1910"/>
                  <a:pt x="927" y="1852"/>
                </a:cubicBezTo>
                <a:cubicBezTo>
                  <a:pt x="1026" y="1101"/>
                  <a:pt x="1319" y="1163"/>
                  <a:pt x="1386" y="2039"/>
                </a:cubicBezTo>
                <a:lnTo>
                  <a:pt x="1386" y="2232"/>
                </a:lnTo>
                <a:lnTo>
                  <a:pt x="908" y="2232"/>
                </a:lnTo>
                <a:lnTo>
                  <a:pt x="908" y="2039"/>
                </a:lnTo>
                <a:lnTo>
                  <a:pt x="908" y="2039"/>
                </a:lnTo>
                <a:close/>
                <a:moveTo>
                  <a:pt x="2370" y="974"/>
                </a:moveTo>
                <a:lnTo>
                  <a:pt x="2370" y="974"/>
                </a:lnTo>
                <a:lnTo>
                  <a:pt x="2280" y="1788"/>
                </a:lnTo>
                <a:lnTo>
                  <a:pt x="1910" y="1220"/>
                </a:lnTo>
                <a:lnTo>
                  <a:pt x="1910" y="1059"/>
                </a:lnTo>
                <a:cubicBezTo>
                  <a:pt x="2063" y="1023"/>
                  <a:pt x="2216" y="995"/>
                  <a:pt x="2370" y="974"/>
                </a:cubicBezTo>
                <a:lnTo>
                  <a:pt x="2370" y="974"/>
                </a:lnTo>
                <a:close/>
                <a:moveTo>
                  <a:pt x="3074" y="926"/>
                </a:moveTo>
                <a:lnTo>
                  <a:pt x="3074" y="926"/>
                </a:lnTo>
                <a:cubicBezTo>
                  <a:pt x="3142" y="926"/>
                  <a:pt x="3210" y="927"/>
                  <a:pt x="3278" y="930"/>
                </a:cubicBezTo>
                <a:cubicBezTo>
                  <a:pt x="3315" y="931"/>
                  <a:pt x="3353" y="933"/>
                  <a:pt x="3390" y="936"/>
                </a:cubicBezTo>
                <a:lnTo>
                  <a:pt x="3072" y="1679"/>
                </a:lnTo>
                <a:lnTo>
                  <a:pt x="2643" y="944"/>
                </a:lnTo>
                <a:cubicBezTo>
                  <a:pt x="2787" y="932"/>
                  <a:pt x="2931" y="926"/>
                  <a:pt x="3074" y="926"/>
                </a:cubicBezTo>
                <a:lnTo>
                  <a:pt x="3074" y="926"/>
                </a:lnTo>
                <a:close/>
                <a:moveTo>
                  <a:pt x="4332" y="1077"/>
                </a:moveTo>
                <a:lnTo>
                  <a:pt x="4332" y="1077"/>
                </a:lnTo>
                <a:lnTo>
                  <a:pt x="3890" y="1743"/>
                </a:lnTo>
                <a:lnTo>
                  <a:pt x="3681" y="961"/>
                </a:lnTo>
                <a:cubicBezTo>
                  <a:pt x="3899" y="986"/>
                  <a:pt x="4116" y="1024"/>
                  <a:pt x="4332" y="1077"/>
                </a:cubicBezTo>
                <a:lnTo>
                  <a:pt x="4332" y="1077"/>
                </a:lnTo>
                <a:close/>
                <a:moveTo>
                  <a:pt x="5050" y="2232"/>
                </a:moveTo>
                <a:lnTo>
                  <a:pt x="5050" y="2232"/>
                </a:lnTo>
                <a:lnTo>
                  <a:pt x="5050" y="2039"/>
                </a:lnTo>
                <a:cubicBezTo>
                  <a:pt x="5077" y="1692"/>
                  <a:pt x="5139" y="1473"/>
                  <a:pt x="5210" y="1381"/>
                </a:cubicBezTo>
                <a:cubicBezTo>
                  <a:pt x="5281" y="1290"/>
                  <a:pt x="5361" y="1325"/>
                  <a:pt x="5425" y="1487"/>
                </a:cubicBezTo>
                <a:cubicBezTo>
                  <a:pt x="5471" y="1604"/>
                  <a:pt x="5509" y="1788"/>
                  <a:pt x="5529" y="2039"/>
                </a:cubicBezTo>
                <a:lnTo>
                  <a:pt x="5529" y="2232"/>
                </a:lnTo>
                <a:lnTo>
                  <a:pt x="5050" y="2232"/>
                </a:lnTo>
                <a:lnTo>
                  <a:pt x="5050" y="2232"/>
                </a:lnTo>
                <a:close/>
                <a:moveTo>
                  <a:pt x="6313" y="3002"/>
                </a:moveTo>
                <a:lnTo>
                  <a:pt x="6313" y="3002"/>
                </a:lnTo>
                <a:lnTo>
                  <a:pt x="6052" y="3002"/>
                </a:lnTo>
                <a:lnTo>
                  <a:pt x="6052" y="1681"/>
                </a:lnTo>
                <a:cubicBezTo>
                  <a:pt x="6060" y="1636"/>
                  <a:pt x="6060" y="1591"/>
                  <a:pt x="6052" y="1547"/>
                </a:cubicBezTo>
                <a:lnTo>
                  <a:pt x="6052" y="603"/>
                </a:lnTo>
                <a:cubicBezTo>
                  <a:pt x="6052" y="572"/>
                  <a:pt x="6028" y="548"/>
                  <a:pt x="5997" y="548"/>
                </a:cubicBezTo>
                <a:lnTo>
                  <a:pt x="5898" y="548"/>
                </a:lnTo>
                <a:lnTo>
                  <a:pt x="5898" y="322"/>
                </a:lnTo>
                <a:lnTo>
                  <a:pt x="5624" y="0"/>
                </a:lnTo>
                <a:lnTo>
                  <a:pt x="4955" y="0"/>
                </a:lnTo>
                <a:lnTo>
                  <a:pt x="4680" y="322"/>
                </a:lnTo>
                <a:lnTo>
                  <a:pt x="4680" y="548"/>
                </a:lnTo>
                <a:lnTo>
                  <a:pt x="4581" y="548"/>
                </a:lnTo>
                <a:cubicBezTo>
                  <a:pt x="4551" y="548"/>
                  <a:pt x="4526" y="572"/>
                  <a:pt x="4526" y="603"/>
                </a:cubicBezTo>
                <a:lnTo>
                  <a:pt x="4526" y="708"/>
                </a:lnTo>
                <a:cubicBezTo>
                  <a:pt x="4129" y="603"/>
                  <a:pt x="3716" y="541"/>
                  <a:pt x="3294" y="524"/>
                </a:cubicBezTo>
                <a:cubicBezTo>
                  <a:pt x="3294" y="524"/>
                  <a:pt x="3294" y="524"/>
                  <a:pt x="3293" y="524"/>
                </a:cubicBezTo>
                <a:cubicBezTo>
                  <a:pt x="3220" y="521"/>
                  <a:pt x="3147" y="520"/>
                  <a:pt x="3074" y="520"/>
                </a:cubicBezTo>
                <a:cubicBezTo>
                  <a:pt x="2680" y="520"/>
                  <a:pt x="2290" y="561"/>
                  <a:pt x="1910" y="643"/>
                </a:cubicBezTo>
                <a:lnTo>
                  <a:pt x="1910" y="603"/>
                </a:lnTo>
                <a:cubicBezTo>
                  <a:pt x="1910" y="572"/>
                  <a:pt x="1885" y="548"/>
                  <a:pt x="1855" y="548"/>
                </a:cubicBezTo>
                <a:lnTo>
                  <a:pt x="1756" y="548"/>
                </a:lnTo>
                <a:lnTo>
                  <a:pt x="1756" y="322"/>
                </a:lnTo>
                <a:lnTo>
                  <a:pt x="1481" y="0"/>
                </a:lnTo>
                <a:lnTo>
                  <a:pt x="813" y="0"/>
                </a:lnTo>
                <a:lnTo>
                  <a:pt x="538" y="322"/>
                </a:lnTo>
                <a:lnTo>
                  <a:pt x="538" y="548"/>
                </a:lnTo>
                <a:lnTo>
                  <a:pt x="439" y="548"/>
                </a:lnTo>
                <a:cubicBezTo>
                  <a:pt x="409" y="548"/>
                  <a:pt x="384" y="572"/>
                  <a:pt x="384" y="603"/>
                </a:cubicBezTo>
                <a:lnTo>
                  <a:pt x="384" y="3002"/>
                </a:lnTo>
                <a:lnTo>
                  <a:pt x="123" y="3002"/>
                </a:lnTo>
                <a:cubicBezTo>
                  <a:pt x="55" y="3002"/>
                  <a:pt x="0" y="3057"/>
                  <a:pt x="0" y="3126"/>
                </a:cubicBezTo>
                <a:lnTo>
                  <a:pt x="0" y="3266"/>
                </a:lnTo>
                <a:lnTo>
                  <a:pt x="1910" y="3266"/>
                </a:lnTo>
                <a:lnTo>
                  <a:pt x="1910" y="2774"/>
                </a:lnTo>
                <a:cubicBezTo>
                  <a:pt x="1938" y="2727"/>
                  <a:pt x="1971" y="2681"/>
                  <a:pt x="2008" y="2638"/>
                </a:cubicBezTo>
                <a:cubicBezTo>
                  <a:pt x="2063" y="2576"/>
                  <a:pt x="2125" y="2518"/>
                  <a:pt x="2194" y="2467"/>
                </a:cubicBezTo>
                <a:cubicBezTo>
                  <a:pt x="2332" y="2363"/>
                  <a:pt x="2494" y="2283"/>
                  <a:pt x="2676" y="2229"/>
                </a:cubicBezTo>
                <a:cubicBezTo>
                  <a:pt x="2837" y="2182"/>
                  <a:pt x="3008" y="2157"/>
                  <a:pt x="3185" y="2157"/>
                </a:cubicBezTo>
                <a:cubicBezTo>
                  <a:pt x="3201" y="2157"/>
                  <a:pt x="3217" y="2157"/>
                  <a:pt x="3233" y="2158"/>
                </a:cubicBezTo>
                <a:cubicBezTo>
                  <a:pt x="3425" y="2162"/>
                  <a:pt x="3609" y="2197"/>
                  <a:pt x="3780" y="2261"/>
                </a:cubicBezTo>
                <a:cubicBezTo>
                  <a:pt x="3781" y="2261"/>
                  <a:pt x="3781" y="2261"/>
                  <a:pt x="3782" y="2261"/>
                </a:cubicBezTo>
                <a:cubicBezTo>
                  <a:pt x="3950" y="2323"/>
                  <a:pt x="4107" y="2417"/>
                  <a:pt x="4236" y="2532"/>
                </a:cubicBezTo>
                <a:cubicBezTo>
                  <a:pt x="4300" y="2592"/>
                  <a:pt x="4356" y="2655"/>
                  <a:pt x="4402" y="2720"/>
                </a:cubicBezTo>
                <a:cubicBezTo>
                  <a:pt x="4447" y="2785"/>
                  <a:pt x="4483" y="2854"/>
                  <a:pt x="4509" y="2925"/>
                </a:cubicBezTo>
                <a:cubicBezTo>
                  <a:pt x="4511" y="2931"/>
                  <a:pt x="4514" y="2942"/>
                  <a:pt x="4517" y="2952"/>
                </a:cubicBezTo>
                <a:lnTo>
                  <a:pt x="4520" y="2960"/>
                </a:lnTo>
                <a:cubicBezTo>
                  <a:pt x="4522" y="2967"/>
                  <a:pt x="4524" y="2973"/>
                  <a:pt x="4526" y="2980"/>
                </a:cubicBezTo>
                <a:lnTo>
                  <a:pt x="4526" y="3266"/>
                </a:lnTo>
                <a:lnTo>
                  <a:pt x="4979" y="3266"/>
                </a:lnTo>
                <a:cubicBezTo>
                  <a:pt x="5004" y="3269"/>
                  <a:pt x="5027" y="3270"/>
                  <a:pt x="5048" y="3270"/>
                </a:cubicBezTo>
                <a:cubicBezTo>
                  <a:pt x="5057" y="3270"/>
                  <a:pt x="5066" y="3271"/>
                  <a:pt x="5075" y="3271"/>
                </a:cubicBezTo>
                <a:cubicBezTo>
                  <a:pt x="5095" y="3271"/>
                  <a:pt x="5115" y="3270"/>
                  <a:pt x="5138" y="3269"/>
                </a:cubicBezTo>
                <a:cubicBezTo>
                  <a:pt x="5148" y="3269"/>
                  <a:pt x="5158" y="3268"/>
                  <a:pt x="5168" y="3266"/>
                </a:cubicBezTo>
                <a:lnTo>
                  <a:pt x="6437" y="3266"/>
                </a:lnTo>
                <a:lnTo>
                  <a:pt x="6437" y="3126"/>
                </a:lnTo>
                <a:cubicBezTo>
                  <a:pt x="6437" y="3057"/>
                  <a:pt x="6381" y="3002"/>
                  <a:pt x="6313" y="300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1AEC056E-A81F-F41E-D576-D90FB74007B7}"/>
              </a:ext>
            </a:extLst>
          </p:cNvPr>
          <p:cNvSpPr txBox="1"/>
          <p:nvPr/>
        </p:nvSpPr>
        <p:spPr>
          <a:xfrm>
            <a:off x="1624406" y="2505672"/>
            <a:ext cx="1681241" cy="400110"/>
          </a:xfrm>
          <a:prstGeom prst="rect">
            <a:avLst/>
          </a:prstGeom>
          <a:noFill/>
        </p:spPr>
        <p:txBody>
          <a:bodyPr wrap="square" rtlCol="0">
            <a:spAutoFit/>
          </a:bodyPr>
          <a:lstStyle/>
          <a:p>
            <a:r>
              <a:rPr lang="en-US" sz="2000" b="1" dirty="0">
                <a:latin typeface="+mj-lt"/>
              </a:rPr>
              <a:t>Goals</a:t>
            </a:r>
          </a:p>
        </p:txBody>
      </p:sp>
      <p:sp>
        <p:nvSpPr>
          <p:cNvPr id="8" name="TextBox 7">
            <a:extLst>
              <a:ext uri="{FF2B5EF4-FFF2-40B4-BE49-F238E27FC236}">
                <a16:creationId xmlns:a16="http://schemas.microsoft.com/office/drawing/2014/main" id="{669BD3C4-0309-B3A9-4AC0-006F15D616E0}"/>
              </a:ext>
            </a:extLst>
          </p:cNvPr>
          <p:cNvSpPr txBox="1"/>
          <p:nvPr/>
        </p:nvSpPr>
        <p:spPr>
          <a:xfrm>
            <a:off x="7463296" y="2537944"/>
            <a:ext cx="1681241" cy="400110"/>
          </a:xfrm>
          <a:prstGeom prst="rect">
            <a:avLst/>
          </a:prstGeom>
          <a:noFill/>
        </p:spPr>
        <p:txBody>
          <a:bodyPr wrap="square" rtlCol="0">
            <a:spAutoFit/>
          </a:bodyPr>
          <a:lstStyle/>
          <a:p>
            <a:r>
              <a:rPr lang="en-US" sz="2000" b="1" dirty="0">
                <a:latin typeface="+mj-lt"/>
              </a:rPr>
              <a:t>Results</a:t>
            </a:r>
          </a:p>
        </p:txBody>
      </p:sp>
      <p:graphicFrame>
        <p:nvGraphicFramePr>
          <p:cNvPr id="12" name="Table 11">
            <a:extLst>
              <a:ext uri="{FF2B5EF4-FFF2-40B4-BE49-F238E27FC236}">
                <a16:creationId xmlns:a16="http://schemas.microsoft.com/office/drawing/2014/main" id="{2BF510DC-CB77-DA03-8C3B-1592D08FA3B3}"/>
              </a:ext>
            </a:extLst>
          </p:cNvPr>
          <p:cNvGraphicFramePr>
            <a:graphicFrameLocks noGrp="1"/>
          </p:cNvGraphicFramePr>
          <p:nvPr>
            <p:extLst>
              <p:ext uri="{D42A27DB-BD31-4B8C-83A1-F6EECF244321}">
                <p14:modId xmlns:p14="http://schemas.microsoft.com/office/powerpoint/2010/main" val="2280254821"/>
              </p:ext>
            </p:extLst>
          </p:nvPr>
        </p:nvGraphicFramePr>
        <p:xfrm>
          <a:off x="173608" y="3436924"/>
          <a:ext cx="9674352" cy="3108960"/>
        </p:xfrm>
        <a:graphic>
          <a:graphicData uri="http://schemas.openxmlformats.org/drawingml/2006/table">
            <a:tbl>
              <a:tblPr firstRow="1" bandRow="1">
                <a:tableStyleId>{073A0DAA-6AF3-43AB-8588-CEC1D06C72B9}</a:tableStyleId>
              </a:tblPr>
              <a:tblGrid>
                <a:gridCol w="1612392">
                  <a:extLst>
                    <a:ext uri="{9D8B030D-6E8A-4147-A177-3AD203B41FA5}">
                      <a16:colId xmlns:a16="http://schemas.microsoft.com/office/drawing/2014/main" val="937173935"/>
                    </a:ext>
                  </a:extLst>
                </a:gridCol>
                <a:gridCol w="1612392">
                  <a:extLst>
                    <a:ext uri="{9D8B030D-6E8A-4147-A177-3AD203B41FA5}">
                      <a16:colId xmlns:a16="http://schemas.microsoft.com/office/drawing/2014/main" val="3956222505"/>
                    </a:ext>
                  </a:extLst>
                </a:gridCol>
                <a:gridCol w="1612392">
                  <a:extLst>
                    <a:ext uri="{9D8B030D-6E8A-4147-A177-3AD203B41FA5}">
                      <a16:colId xmlns:a16="http://schemas.microsoft.com/office/drawing/2014/main" val="1749895251"/>
                    </a:ext>
                  </a:extLst>
                </a:gridCol>
                <a:gridCol w="1612392">
                  <a:extLst>
                    <a:ext uri="{9D8B030D-6E8A-4147-A177-3AD203B41FA5}">
                      <a16:colId xmlns:a16="http://schemas.microsoft.com/office/drawing/2014/main" val="4085500390"/>
                    </a:ext>
                  </a:extLst>
                </a:gridCol>
                <a:gridCol w="1612392">
                  <a:extLst>
                    <a:ext uri="{9D8B030D-6E8A-4147-A177-3AD203B41FA5}">
                      <a16:colId xmlns:a16="http://schemas.microsoft.com/office/drawing/2014/main" val="4291047534"/>
                    </a:ext>
                  </a:extLst>
                </a:gridCol>
                <a:gridCol w="1612392">
                  <a:extLst>
                    <a:ext uri="{9D8B030D-6E8A-4147-A177-3AD203B41FA5}">
                      <a16:colId xmlns:a16="http://schemas.microsoft.com/office/drawing/2014/main" val="15080568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2"/>
                          </a:solidFill>
                          <a:latin typeface="+mj-lt"/>
                          <a:ea typeface="+mn-ea"/>
                          <a:cs typeface="+mn-cs"/>
                        </a:rPr>
                        <a:t>Great Western’s </a:t>
                      </a:r>
                      <a:r>
                        <a:rPr lang="en-US" sz="1200" b="1" kern="1200" dirty="0" err="1">
                          <a:solidFill>
                            <a:schemeClr val="bg2"/>
                          </a:solidFill>
                          <a:latin typeface="+mj-lt"/>
                          <a:ea typeface="+mn-ea"/>
                          <a:cs typeface="+mn-cs"/>
                        </a:rPr>
                        <a:t>MetisMax</a:t>
                      </a:r>
                      <a:r>
                        <a:rPr lang="en-US" sz="1200" b="1" kern="1200" dirty="0">
                          <a:solidFill>
                            <a:schemeClr val="bg2"/>
                          </a:solidFill>
                          <a:latin typeface="+mj-lt"/>
                          <a:ea typeface="+mn-ea"/>
                          <a:cs typeface="+mn-cs"/>
                        </a:rPr>
                        <a:t> Methodology: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2"/>
                          </a:solidFill>
                          <a:latin typeface="+mj-lt"/>
                          <a:ea typeface="+mn-ea"/>
                          <a:cs typeface="+mn-cs"/>
                        </a:rPr>
                        <a:t>Step by Step</a:t>
                      </a:r>
                    </a:p>
                    <a:p>
                      <a:endParaRPr lang="en-US" sz="1200" dirty="0">
                        <a:latin typeface="+mj-lt"/>
                      </a:endParaRPr>
                    </a:p>
                  </a:txBody>
                  <a:tcPr/>
                </a:tc>
                <a:tc>
                  <a:txBody>
                    <a:bodyPr/>
                    <a:lstStyle/>
                    <a:p>
                      <a:pPr algn="ctr"/>
                      <a:r>
                        <a:rPr lang="en-US" sz="1200" b="1" dirty="0">
                          <a:latin typeface="+mj-lt"/>
                        </a:rPr>
                        <a:t>1) Understand Goals and Requirements</a:t>
                      </a:r>
                    </a:p>
                  </a:txBody>
                  <a:tcPr/>
                </a:tc>
                <a:tc>
                  <a:txBody>
                    <a:bodyPr/>
                    <a:lstStyle/>
                    <a:p>
                      <a:pPr algn="ctr"/>
                      <a:r>
                        <a:rPr lang="en-US" sz="1200" b="1" dirty="0">
                          <a:latin typeface="+mj-lt"/>
                        </a:rPr>
                        <a:t>2) Gather Different Perspectives to  Develop Solutions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mj-lt"/>
                        </a:rPr>
                        <a:t>3) Understand How Individual Solutions Work Together in an Integrated Way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mj-lt"/>
                        </a:rPr>
                        <a:t>4) Develop Results-based Performance Measures</a:t>
                      </a:r>
                    </a:p>
                  </a:txBody>
                  <a:tcPr/>
                </a:tc>
                <a:tc>
                  <a:txBody>
                    <a:bodyPr/>
                    <a:lstStyle/>
                    <a:p>
                      <a:pPr algn="ctr"/>
                      <a:r>
                        <a:rPr lang="en-US" sz="1200" b="1" dirty="0">
                          <a:latin typeface="+mj-lt"/>
                        </a:rPr>
                        <a:t>5) Assess Solution Implementation  Readiness </a:t>
                      </a:r>
                    </a:p>
                  </a:txBody>
                  <a:tcPr/>
                </a:tc>
                <a:extLst>
                  <a:ext uri="{0D108BD9-81ED-4DB2-BD59-A6C34878D82A}">
                    <a16:rowId xmlns:a16="http://schemas.microsoft.com/office/drawing/2014/main" val="2558012881"/>
                  </a:ext>
                </a:extLst>
              </a:tr>
              <a:tr h="303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Methodology Details</a:t>
                      </a:r>
                    </a:p>
                    <a:p>
                      <a:endParaRPr lang="en-US" sz="1800" b="1" dirty="0">
                        <a:solidFill>
                          <a:srgbClr val="FF0000"/>
                        </a:solidFill>
                        <a:latin typeface="+mj-lt"/>
                      </a:endParaRPr>
                    </a:p>
                  </a:txBody>
                  <a:tcPr/>
                </a:tc>
                <a:tc>
                  <a:txBody>
                    <a:bodyPr/>
                    <a:lstStyle/>
                    <a:p>
                      <a:pPr algn="ctr"/>
                      <a:r>
                        <a:rPr lang="en-US" sz="1200" b="0" dirty="0">
                          <a:solidFill>
                            <a:schemeClr val="tx1"/>
                          </a:solidFill>
                          <a:latin typeface="+mj-lt"/>
                        </a:rPr>
                        <a:t>Fo</a:t>
                      </a:r>
                      <a:r>
                        <a:rPr lang="en-US" sz="1200" dirty="0">
                          <a:latin typeface="+mj-lt"/>
                        </a:rPr>
                        <a:t>cus on understanding goal-driven requirements and requirement relationships first, thus avoiding “short-circuiting” to subjective solutions based on “gut feel” or “past experience” only.</a:t>
                      </a:r>
                    </a:p>
                  </a:txBody>
                  <a:tcPr/>
                </a:tc>
                <a:tc>
                  <a:txBody>
                    <a:bodyPr/>
                    <a:lstStyle/>
                    <a:p>
                      <a:pPr algn="ctr"/>
                      <a:r>
                        <a:rPr lang="en-US" sz="1200" dirty="0">
                          <a:latin typeface="+mj-lt"/>
                        </a:rPr>
                        <a:t>Bring multiple functional experts together in a collaborative environment to develop a balanced and well-informed set of requirements and solutions.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Evaluate how individual solutions correlate so synergies and dependencies can be identified and managed to achieve the most effective and efficient outcomes.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Develop only the performance measures needed to assess and manage results, thus avoiding measuring things that do not matter.</a:t>
                      </a:r>
                    </a:p>
                  </a:txBody>
                  <a:tcPr/>
                </a:tc>
                <a:tc>
                  <a:txBody>
                    <a:bodyPr/>
                    <a:lstStyle/>
                    <a:p>
                      <a:pPr algn="ctr"/>
                      <a:r>
                        <a:rPr lang="en-US" sz="1200" dirty="0">
                          <a:latin typeface="+mj-lt"/>
                        </a:rPr>
                        <a:t>Conduct a high- level readiness assessment that can be expanded to any level of detail and supported by customizable implementation management tools.</a:t>
                      </a:r>
                    </a:p>
                  </a:txBody>
                  <a:tcPr/>
                </a:tc>
                <a:extLst>
                  <a:ext uri="{0D108BD9-81ED-4DB2-BD59-A6C34878D82A}">
                    <a16:rowId xmlns:a16="http://schemas.microsoft.com/office/drawing/2014/main" val="1053016884"/>
                  </a:ext>
                </a:extLst>
              </a:tr>
            </a:tbl>
          </a:graphicData>
        </a:graphic>
      </p:graphicFrame>
      <p:sp>
        <p:nvSpPr>
          <p:cNvPr id="9" name="Arrow: Right 8">
            <a:extLst>
              <a:ext uri="{FF2B5EF4-FFF2-40B4-BE49-F238E27FC236}">
                <a16:creationId xmlns:a16="http://schemas.microsoft.com/office/drawing/2014/main" id="{D6950FB9-FDBB-6CA8-106D-39D63B106C78}"/>
              </a:ext>
            </a:extLst>
          </p:cNvPr>
          <p:cNvSpPr/>
          <p:nvPr/>
        </p:nvSpPr>
        <p:spPr>
          <a:xfrm>
            <a:off x="1344707" y="3786192"/>
            <a:ext cx="398033" cy="3081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5FE4D7B-2373-C1F3-6BA2-B596C1A41EDF}"/>
              </a:ext>
            </a:extLst>
          </p:cNvPr>
          <p:cNvSpPr/>
          <p:nvPr/>
        </p:nvSpPr>
        <p:spPr>
          <a:xfrm>
            <a:off x="1357253" y="5294055"/>
            <a:ext cx="398033" cy="30814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8620162-1FD9-50B6-4938-70CDBF677AC8}"/>
              </a:ext>
            </a:extLst>
          </p:cNvPr>
          <p:cNvSpPr/>
          <p:nvPr/>
        </p:nvSpPr>
        <p:spPr>
          <a:xfrm>
            <a:off x="4647303" y="2663466"/>
            <a:ext cx="978408" cy="4846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932FF2-CAD5-E920-39FD-DDD1B8578C40}"/>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2</a:t>
            </a:r>
          </a:p>
        </p:txBody>
      </p:sp>
    </p:spTree>
    <p:extLst>
      <p:ext uri="{BB962C8B-B14F-4D97-AF65-F5344CB8AC3E}">
        <p14:creationId xmlns:p14="http://schemas.microsoft.com/office/powerpoint/2010/main" val="35333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36980" y="361087"/>
            <a:ext cx="8703839" cy="432000"/>
          </a:xfrm>
        </p:spPr>
        <p:txBody>
          <a:bodyPr/>
          <a:lstStyle/>
          <a:p>
            <a:pPr algn="l"/>
            <a:r>
              <a:rPr lang="en-US" sz="2800" dirty="0"/>
              <a:t>The </a:t>
            </a:r>
            <a:r>
              <a:rPr lang="en-US" sz="2800" dirty="0">
                <a:solidFill>
                  <a:srgbClr val="FF0000"/>
                </a:solidFill>
              </a:rPr>
              <a:t>value</a:t>
            </a:r>
            <a:r>
              <a:rPr lang="en-US" sz="2800" dirty="0"/>
              <a:t> of our results-focused approach</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36980" y="860605"/>
            <a:ext cx="8403820" cy="854265"/>
          </a:xfrm>
        </p:spPr>
        <p:txBody>
          <a:bodyPr/>
          <a:lstStyle/>
          <a:p>
            <a:pPr algn="l"/>
            <a:endParaRPr lang="en-US" i="0" dirty="0">
              <a:latin typeface="+mj-lt"/>
            </a:endParaRPr>
          </a:p>
          <a:p>
            <a:pPr algn="l"/>
            <a:r>
              <a:rPr lang="en-US" i="0" dirty="0">
                <a:latin typeface="+mj-lt"/>
              </a:rPr>
              <a:t>Our clients consistently make objective, logical and defendable decisions that allow them to own their future.  The </a:t>
            </a:r>
            <a:r>
              <a:rPr lang="en-US" b="1" i="0" dirty="0">
                <a:solidFill>
                  <a:srgbClr val="FF0000"/>
                </a:solidFill>
                <a:latin typeface="+mj-lt"/>
              </a:rPr>
              <a:t>value</a:t>
            </a:r>
            <a:r>
              <a:rPr lang="en-US" i="0" dirty="0">
                <a:latin typeface="+mj-lt"/>
              </a:rPr>
              <a:t> of our approach includes: </a:t>
            </a:r>
          </a:p>
          <a:p>
            <a:pPr algn="l"/>
            <a:r>
              <a:rPr lang="en-US" i="0" dirty="0">
                <a:latin typeface="+mj-lt"/>
              </a:rPr>
              <a:t> </a:t>
            </a:r>
          </a:p>
          <a:p>
            <a:pPr marL="342900" indent="-342900" algn="l">
              <a:buFont typeface="+mj-lt"/>
              <a:buAutoNum type="arabicPeriod"/>
            </a:pPr>
            <a:r>
              <a:rPr lang="en-US" b="1" i="0" dirty="0">
                <a:latin typeface="+mj-lt"/>
              </a:rPr>
              <a:t>Universal</a:t>
            </a:r>
            <a:r>
              <a:rPr lang="en-US" i="0" dirty="0">
                <a:latin typeface="+mj-lt"/>
              </a:rPr>
              <a:t> . . . </a:t>
            </a:r>
            <a:r>
              <a:rPr lang="en-US" i="0" dirty="0">
                <a:solidFill>
                  <a:srgbClr val="FF0000"/>
                </a:solidFill>
                <a:latin typeface="+mj-lt"/>
              </a:rPr>
              <a:t>results can be achieved for any type of goal the organization wants to achieve regardless of type or topic.</a:t>
            </a:r>
            <a:endParaRPr lang="en-US" i="0" dirty="0">
              <a:latin typeface="+mj-lt"/>
            </a:endParaRPr>
          </a:p>
          <a:p>
            <a:pPr marL="342900" indent="-342900" algn="l">
              <a:buFont typeface="+mj-lt"/>
              <a:buAutoNum type="arabicPeriod"/>
            </a:pPr>
            <a:r>
              <a:rPr lang="en-US" b="1" i="0" dirty="0">
                <a:latin typeface="+mj-lt"/>
              </a:rPr>
              <a:t>Collaborative </a:t>
            </a:r>
            <a:r>
              <a:rPr lang="en-US" i="0" dirty="0">
                <a:latin typeface="+mj-lt"/>
              </a:rPr>
              <a:t>. . . </a:t>
            </a:r>
            <a:r>
              <a:rPr lang="en-US" i="0" dirty="0">
                <a:solidFill>
                  <a:srgbClr val="FF0000"/>
                </a:solidFill>
                <a:latin typeface="+mj-lt"/>
              </a:rPr>
              <a:t>energizes cross-functional and cross-organizational communication, innovation and creative problem solving.</a:t>
            </a:r>
            <a:endParaRPr lang="en-US" i="0" dirty="0">
              <a:latin typeface="+mj-lt"/>
            </a:endParaRPr>
          </a:p>
          <a:p>
            <a:pPr marL="342900" indent="-342900" algn="l">
              <a:buFont typeface="+mj-lt"/>
              <a:buAutoNum type="arabicPeriod"/>
            </a:pPr>
            <a:r>
              <a:rPr lang="en-US" b="1" i="0" dirty="0">
                <a:latin typeface="+mj-lt"/>
              </a:rPr>
              <a:t>Objective and Data-driven </a:t>
            </a:r>
            <a:r>
              <a:rPr lang="en-US" i="0" dirty="0">
                <a:latin typeface="+mj-lt"/>
              </a:rPr>
              <a:t>. . . </a:t>
            </a:r>
            <a:r>
              <a:rPr lang="en-US" i="0" dirty="0">
                <a:solidFill>
                  <a:srgbClr val="FF0000"/>
                </a:solidFill>
                <a:latin typeface="+mj-lt"/>
              </a:rPr>
              <a:t>methodology drives to analytically supportable and quantifiable decisions at each step.</a:t>
            </a:r>
            <a:endParaRPr lang="en-US" i="0" dirty="0">
              <a:latin typeface="+mj-lt"/>
            </a:endParaRPr>
          </a:p>
          <a:p>
            <a:pPr marL="342900" indent="-342900" algn="l">
              <a:buFont typeface="+mj-lt"/>
              <a:buAutoNum type="arabicPeriod"/>
            </a:pPr>
            <a:r>
              <a:rPr lang="en-US" b="1" i="0" dirty="0">
                <a:latin typeface="+mj-lt"/>
              </a:rPr>
              <a:t>Cost Effective </a:t>
            </a:r>
            <a:r>
              <a:rPr lang="en-US" i="0" dirty="0">
                <a:latin typeface="+mj-lt"/>
              </a:rPr>
              <a:t>. . . </a:t>
            </a:r>
            <a:r>
              <a:rPr lang="en-US" i="0" dirty="0">
                <a:solidFill>
                  <a:srgbClr val="FF0000"/>
                </a:solidFill>
                <a:latin typeface="+mj-lt"/>
              </a:rPr>
              <a:t>develops goal-targeted solutions/actions in a </a:t>
            </a:r>
            <a:r>
              <a:rPr lang="en-US" b="1" i="0" dirty="0">
                <a:solidFill>
                  <a:srgbClr val="FF0000"/>
                </a:solidFill>
                <a:latin typeface="+mj-lt"/>
              </a:rPr>
              <a:t>fraction of the time</a:t>
            </a:r>
            <a:r>
              <a:rPr lang="en-US" i="0" dirty="0">
                <a:solidFill>
                  <a:srgbClr val="FF0000"/>
                </a:solidFill>
                <a:latin typeface="+mj-lt"/>
              </a:rPr>
              <a:t> of traditional group brainstorming and problem-solving techniques.</a:t>
            </a:r>
            <a:endParaRPr lang="en-US" i="0" dirty="0">
              <a:latin typeface="+mj-lt"/>
            </a:endParaRPr>
          </a:p>
          <a:p>
            <a:pPr marL="342900" indent="-342900" algn="l">
              <a:buFont typeface="+mj-lt"/>
              <a:buAutoNum type="arabicPeriod"/>
            </a:pPr>
            <a:r>
              <a:rPr lang="en-US" b="1" i="0" dirty="0">
                <a:latin typeface="+mj-lt"/>
              </a:rPr>
              <a:t>Performance Focused</a:t>
            </a:r>
            <a:r>
              <a:rPr lang="en-US" i="0" dirty="0">
                <a:latin typeface="+mj-lt"/>
              </a:rPr>
              <a:t>. . . </a:t>
            </a:r>
            <a:r>
              <a:rPr lang="en-US" i="0" dirty="0">
                <a:solidFill>
                  <a:srgbClr val="FF0000"/>
                </a:solidFill>
                <a:latin typeface="+mj-lt"/>
              </a:rPr>
              <a:t>develops performance targets and measures directly traceable to solutions, requirements and the original goal.</a:t>
            </a:r>
          </a:p>
          <a:p>
            <a:pPr marL="342900" indent="-342900" algn="l">
              <a:buFont typeface="+mj-lt"/>
              <a:buAutoNum type="arabicPeriod"/>
            </a:pPr>
            <a:r>
              <a:rPr lang="en-US" b="1" i="0" dirty="0">
                <a:latin typeface="+mj-lt"/>
              </a:rPr>
              <a:t>Implementation Ready </a:t>
            </a:r>
            <a:r>
              <a:rPr lang="en-US" i="0" dirty="0">
                <a:latin typeface="+mj-lt"/>
              </a:rPr>
              <a:t>. . .</a:t>
            </a:r>
            <a:r>
              <a:rPr lang="en-US" i="0" dirty="0">
                <a:solidFill>
                  <a:srgbClr val="FF0000"/>
                </a:solidFill>
                <a:latin typeface="+mj-lt"/>
              </a:rPr>
              <a:t> since analytics for each step of the methodology is captured in our Microsoft™ Power Apps tool, they can be easily exported into the Microsoft Power Apps suite for use in customized management dashboards and project management tools.</a:t>
            </a:r>
            <a:endParaRPr lang="en-US" i="0" dirty="0">
              <a:latin typeface="+mj-lt"/>
            </a:endParaRPr>
          </a:p>
          <a:p>
            <a:pPr marL="342900" indent="-342900" algn="l">
              <a:buFont typeface="+mj-lt"/>
              <a:buAutoNum type="arabicPeriod"/>
            </a:pPr>
            <a:endParaRPr lang="en-US" i="0" dirty="0">
              <a:solidFill>
                <a:srgbClr val="FF0000"/>
              </a:solidFill>
              <a:latin typeface="+mj-lt"/>
            </a:endParaRPr>
          </a:p>
          <a:p>
            <a:pPr marL="342900" indent="-342900" algn="l">
              <a:buFont typeface="+mj-lt"/>
              <a:buAutoNum type="arabicPeriod"/>
            </a:pPr>
            <a:endParaRPr lang="en-US" i="0" dirty="0">
              <a:solidFill>
                <a:srgbClr val="FF0000"/>
              </a:solidFill>
              <a:latin typeface="+mj-lt"/>
            </a:endParaRPr>
          </a:p>
          <a:p>
            <a:pPr marL="342900" indent="-342900" algn="l">
              <a:buFont typeface="+mj-lt"/>
              <a:buAutoNum type="arabicPeriod"/>
            </a:pPr>
            <a:endParaRPr lang="en-US" dirty="0">
              <a:latin typeface="+mj-lt"/>
            </a:endParaRPr>
          </a:p>
        </p:txBody>
      </p:sp>
      <p:sp>
        <p:nvSpPr>
          <p:cNvPr id="5" name="Slide Number Placeholder 4">
            <a:extLst>
              <a:ext uri="{FF2B5EF4-FFF2-40B4-BE49-F238E27FC236}">
                <a16:creationId xmlns:a16="http://schemas.microsoft.com/office/drawing/2014/main" id="{0DBBE421-5616-B0AB-4042-DF51A048DE81}"/>
              </a:ext>
            </a:extLst>
          </p:cNvPr>
          <p:cNvSpPr>
            <a:spLocks noGrp="1"/>
          </p:cNvSpPr>
          <p:nvPr>
            <p:ph type="sldNum" sz="quarter" idx="34"/>
          </p:nvPr>
        </p:nvSpPr>
        <p:spPr/>
        <p:txBody>
          <a:bodyPr/>
          <a:lstStyle/>
          <a:p>
            <a:r>
              <a:rPr lang="en-US" sz="1400" dirty="0"/>
              <a:t>1</a:t>
            </a:r>
          </a:p>
        </p:txBody>
      </p:sp>
      <p:sp>
        <p:nvSpPr>
          <p:cNvPr id="7" name="Picture Placeholder 6">
            <a:extLst>
              <a:ext uri="{FF2B5EF4-FFF2-40B4-BE49-F238E27FC236}">
                <a16:creationId xmlns:a16="http://schemas.microsoft.com/office/drawing/2014/main" id="{61DB7CED-19CA-A5BB-3F86-05E5A68E2C0C}"/>
              </a:ext>
            </a:extLst>
          </p:cNvPr>
          <p:cNvSpPr>
            <a:spLocks noGrp="1"/>
          </p:cNvSpPr>
          <p:nvPr>
            <p:ph type="pic" sz="quarter" idx="33"/>
          </p:nvPr>
        </p:nvSpPr>
        <p:spPr/>
        <p:txBody>
          <a:bodyPr/>
          <a:lstStyle/>
          <a:p>
            <a:endParaRPr lang="en-US"/>
          </a:p>
        </p:txBody>
      </p:sp>
      <p:pic>
        <p:nvPicPr>
          <p:cNvPr id="4" name="Picture 3" descr="A picture containing outdoor, nature, valley, canyon&#10;&#10;Description automatically generated">
            <a:extLst>
              <a:ext uri="{FF2B5EF4-FFF2-40B4-BE49-F238E27FC236}">
                <a16:creationId xmlns:a16="http://schemas.microsoft.com/office/drawing/2014/main" id="{021C13A1-6EAE-14B1-411A-88C132E3EE4B}"/>
              </a:ext>
            </a:extLst>
          </p:cNvPr>
          <p:cNvPicPr>
            <a:picLocks noChangeAspect="1"/>
          </p:cNvPicPr>
          <p:nvPr/>
        </p:nvPicPr>
        <p:blipFill>
          <a:blip r:embed="rId3"/>
          <a:stretch>
            <a:fillRect/>
          </a:stretch>
        </p:blipFill>
        <p:spPr>
          <a:xfrm>
            <a:off x="9969909" y="0"/>
            <a:ext cx="2613823" cy="6858000"/>
          </a:xfrm>
          <a:prstGeom prst="rect">
            <a:avLst/>
          </a:prstGeom>
        </p:spPr>
      </p:pic>
      <p:sp>
        <p:nvSpPr>
          <p:cNvPr id="6" name="TextBox 5">
            <a:extLst>
              <a:ext uri="{FF2B5EF4-FFF2-40B4-BE49-F238E27FC236}">
                <a16:creationId xmlns:a16="http://schemas.microsoft.com/office/drawing/2014/main" id="{DC7DA843-1CC9-10D5-0CC6-8701C36B391B}"/>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3</a:t>
            </a:r>
          </a:p>
        </p:txBody>
      </p:sp>
    </p:spTree>
    <p:extLst>
      <p:ext uri="{BB962C8B-B14F-4D97-AF65-F5344CB8AC3E}">
        <p14:creationId xmlns:p14="http://schemas.microsoft.com/office/powerpoint/2010/main" val="405926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334560" y="616379"/>
            <a:ext cx="9401107" cy="467100"/>
          </a:xfrm>
        </p:spPr>
        <p:txBody>
          <a:bodyPr/>
          <a:lstStyle/>
          <a:p>
            <a:r>
              <a:rPr lang="en-US" sz="2800" dirty="0"/>
              <a:t>We apply this methodology through customized </a:t>
            </a:r>
            <a:r>
              <a:rPr lang="en-US" sz="2800" dirty="0">
                <a:solidFill>
                  <a:srgbClr val="FF0000"/>
                </a:solidFill>
              </a:rPr>
              <a:t>solutioning sessions </a:t>
            </a:r>
            <a:r>
              <a:rPr lang="en-US" sz="2800" dirty="0"/>
              <a:t>with our clients using our cloud-based tool  </a:t>
            </a:r>
          </a:p>
        </p:txBody>
      </p:sp>
      <p:pic>
        <p:nvPicPr>
          <p:cNvPr id="7" name="Graphic 6" descr="Group">
            <a:extLst>
              <a:ext uri="{FF2B5EF4-FFF2-40B4-BE49-F238E27FC236}">
                <a16:creationId xmlns:a16="http://schemas.microsoft.com/office/drawing/2014/main" id="{FAEE8FE1-3928-CC50-2053-1523B3301E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1367" y="3382976"/>
            <a:ext cx="1438656" cy="1438656"/>
          </a:xfrm>
          <a:prstGeom prst="rect">
            <a:avLst/>
          </a:prstGeom>
        </p:spPr>
      </p:pic>
      <p:pic>
        <p:nvPicPr>
          <p:cNvPr id="9" name="Graphic 8" descr="Man">
            <a:extLst>
              <a:ext uri="{FF2B5EF4-FFF2-40B4-BE49-F238E27FC236}">
                <a16:creationId xmlns:a16="http://schemas.microsoft.com/office/drawing/2014/main" id="{B93FA8A8-A7D0-CF2C-E816-8AFE4BE215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9913" y="3110288"/>
            <a:ext cx="871728" cy="871728"/>
          </a:xfrm>
          <a:prstGeom prst="rect">
            <a:avLst/>
          </a:prstGeom>
        </p:spPr>
      </p:pic>
      <p:pic>
        <p:nvPicPr>
          <p:cNvPr id="11" name="Graphic 10" descr="Cloud">
            <a:extLst>
              <a:ext uri="{FF2B5EF4-FFF2-40B4-BE49-F238E27FC236}">
                <a16:creationId xmlns:a16="http://schemas.microsoft.com/office/drawing/2014/main" id="{356206BA-AC55-F796-E4BB-27F7E7B47A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91212" y="1258418"/>
            <a:ext cx="1304544" cy="1304544"/>
          </a:xfrm>
          <a:prstGeom prst="rect">
            <a:avLst/>
          </a:prstGeom>
        </p:spPr>
      </p:pic>
      <p:pic>
        <p:nvPicPr>
          <p:cNvPr id="13" name="Graphic 12" descr="Group brainstorm">
            <a:extLst>
              <a:ext uri="{FF2B5EF4-FFF2-40B4-BE49-F238E27FC236}">
                <a16:creationId xmlns:a16="http://schemas.microsoft.com/office/drawing/2014/main" id="{5D8D9B8D-7112-A34F-C861-4CEECBA30D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1948" y="3013568"/>
            <a:ext cx="1066800" cy="1066800"/>
          </a:xfrm>
          <a:prstGeom prst="rect">
            <a:avLst/>
          </a:prstGeom>
        </p:spPr>
      </p:pic>
      <p:pic>
        <p:nvPicPr>
          <p:cNvPr id="17" name="Graphic 16" descr="Network diagram">
            <a:extLst>
              <a:ext uri="{FF2B5EF4-FFF2-40B4-BE49-F238E27FC236}">
                <a16:creationId xmlns:a16="http://schemas.microsoft.com/office/drawing/2014/main" id="{3FBA629C-76F1-A36A-FD43-D3AB1D428B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86721" y="1973986"/>
            <a:ext cx="1768268" cy="2079550"/>
          </a:xfrm>
          <a:prstGeom prst="rect">
            <a:avLst/>
          </a:prstGeom>
        </p:spPr>
      </p:pic>
      <p:pic>
        <p:nvPicPr>
          <p:cNvPr id="19" name="Graphic 18" descr="Checklist">
            <a:extLst>
              <a:ext uri="{FF2B5EF4-FFF2-40B4-BE49-F238E27FC236}">
                <a16:creationId xmlns:a16="http://schemas.microsoft.com/office/drawing/2014/main" id="{0B03B916-34D6-C2BC-AB94-47216DCAA2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03495" y="2576888"/>
            <a:ext cx="914400" cy="914400"/>
          </a:xfrm>
          <a:prstGeom prst="rect">
            <a:avLst/>
          </a:prstGeom>
        </p:spPr>
      </p:pic>
      <p:pic>
        <p:nvPicPr>
          <p:cNvPr id="21" name="Graphic 20" descr="Computer">
            <a:extLst>
              <a:ext uri="{FF2B5EF4-FFF2-40B4-BE49-F238E27FC236}">
                <a16:creationId xmlns:a16="http://schemas.microsoft.com/office/drawing/2014/main" id="{6AFB92F6-5ACB-20CF-2A89-19FF3B811E6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03495" y="1562506"/>
            <a:ext cx="914400" cy="914400"/>
          </a:xfrm>
          <a:prstGeom prst="rect">
            <a:avLst/>
          </a:prstGeom>
        </p:spPr>
      </p:pic>
      <p:pic>
        <p:nvPicPr>
          <p:cNvPr id="24" name="Graphic 23" descr="Transfer">
            <a:extLst>
              <a:ext uri="{FF2B5EF4-FFF2-40B4-BE49-F238E27FC236}">
                <a16:creationId xmlns:a16="http://schemas.microsoft.com/office/drawing/2014/main" id="{5422BA7E-4574-4E14-B624-BCCFFED2D28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07977" y="3306777"/>
            <a:ext cx="728115" cy="457200"/>
          </a:xfrm>
          <a:prstGeom prst="rect">
            <a:avLst/>
          </a:prstGeom>
        </p:spPr>
      </p:pic>
      <p:pic>
        <p:nvPicPr>
          <p:cNvPr id="25" name="Graphic 24" descr="Transfer">
            <a:extLst>
              <a:ext uri="{FF2B5EF4-FFF2-40B4-BE49-F238E27FC236}">
                <a16:creationId xmlns:a16="http://schemas.microsoft.com/office/drawing/2014/main" id="{A21793EE-3332-7020-6926-643F799CDBE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8122811">
            <a:off x="1095456" y="2455091"/>
            <a:ext cx="779497" cy="457200"/>
          </a:xfrm>
          <a:prstGeom prst="rect">
            <a:avLst/>
          </a:prstGeom>
        </p:spPr>
      </p:pic>
      <p:pic>
        <p:nvPicPr>
          <p:cNvPr id="27" name="Graphic 26" descr="Transfer">
            <a:extLst>
              <a:ext uri="{FF2B5EF4-FFF2-40B4-BE49-F238E27FC236}">
                <a16:creationId xmlns:a16="http://schemas.microsoft.com/office/drawing/2014/main" id="{D079FC87-C4A1-D673-B80A-3CC1300059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3984620">
            <a:off x="2219550" y="2482454"/>
            <a:ext cx="762348" cy="457200"/>
          </a:xfrm>
          <a:prstGeom prst="rect">
            <a:avLst/>
          </a:prstGeom>
        </p:spPr>
      </p:pic>
      <p:sp>
        <p:nvSpPr>
          <p:cNvPr id="28" name="Arrow: Right 27">
            <a:extLst>
              <a:ext uri="{FF2B5EF4-FFF2-40B4-BE49-F238E27FC236}">
                <a16:creationId xmlns:a16="http://schemas.microsoft.com/office/drawing/2014/main" id="{D634B545-D8B3-DBED-BC11-F4E290253F89}"/>
              </a:ext>
            </a:extLst>
          </p:cNvPr>
          <p:cNvSpPr/>
          <p:nvPr/>
        </p:nvSpPr>
        <p:spPr>
          <a:xfrm>
            <a:off x="3549101" y="2878639"/>
            <a:ext cx="978408" cy="2316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031C8742-5A65-20E0-B8E3-56F2F310A325}"/>
              </a:ext>
            </a:extLst>
          </p:cNvPr>
          <p:cNvSpPr/>
          <p:nvPr/>
        </p:nvSpPr>
        <p:spPr>
          <a:xfrm>
            <a:off x="7022921" y="2888214"/>
            <a:ext cx="978408" cy="2316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535460A-BAB9-AAAE-C49D-19A52B20C4A0}"/>
              </a:ext>
            </a:extLst>
          </p:cNvPr>
          <p:cNvSpPr txBox="1"/>
          <p:nvPr/>
        </p:nvSpPr>
        <p:spPr>
          <a:xfrm>
            <a:off x="334560" y="4041131"/>
            <a:ext cx="1881734" cy="307777"/>
          </a:xfrm>
          <a:prstGeom prst="rect">
            <a:avLst/>
          </a:prstGeom>
          <a:noFill/>
        </p:spPr>
        <p:txBody>
          <a:bodyPr wrap="none" rtlCol="0">
            <a:spAutoFit/>
          </a:bodyPr>
          <a:lstStyle/>
          <a:p>
            <a:r>
              <a:rPr lang="en-US" sz="1400" b="1" dirty="0">
                <a:latin typeface="+mj-lt"/>
              </a:rPr>
              <a:t>Client Results Team</a:t>
            </a:r>
          </a:p>
        </p:txBody>
      </p:sp>
      <p:sp>
        <p:nvSpPr>
          <p:cNvPr id="33" name="TextBox 32">
            <a:extLst>
              <a:ext uri="{FF2B5EF4-FFF2-40B4-BE49-F238E27FC236}">
                <a16:creationId xmlns:a16="http://schemas.microsoft.com/office/drawing/2014/main" id="{35016826-4D5F-C76D-02F1-DF5724DE1AB7}"/>
              </a:ext>
            </a:extLst>
          </p:cNvPr>
          <p:cNvSpPr txBox="1"/>
          <p:nvPr/>
        </p:nvSpPr>
        <p:spPr>
          <a:xfrm>
            <a:off x="3767696" y="4759239"/>
            <a:ext cx="3208472" cy="1815882"/>
          </a:xfrm>
          <a:prstGeom prst="rect">
            <a:avLst/>
          </a:prstGeom>
          <a:noFill/>
        </p:spPr>
        <p:txBody>
          <a:bodyPr wrap="square" rtlCol="0">
            <a:spAutoFit/>
          </a:bodyPr>
          <a:lstStyle/>
          <a:p>
            <a:r>
              <a:rPr lang="en-US" sz="1400" dirty="0">
                <a:latin typeface="+mj-lt"/>
              </a:rPr>
              <a:t>Our Facilitator works with </a:t>
            </a:r>
            <a:r>
              <a:rPr lang="en-US" sz="1400" b="1" dirty="0">
                <a:latin typeface="+mj-lt"/>
              </a:rPr>
              <a:t>Client Results Teams </a:t>
            </a:r>
            <a:r>
              <a:rPr lang="en-US" sz="1400" dirty="0">
                <a:latin typeface="+mj-lt"/>
              </a:rPr>
              <a:t>to</a:t>
            </a:r>
            <a:r>
              <a:rPr lang="en-US" sz="1400" b="1" dirty="0">
                <a:latin typeface="+mj-lt"/>
              </a:rPr>
              <a:t> </a:t>
            </a:r>
            <a:r>
              <a:rPr lang="en-US" sz="1400" dirty="0">
                <a:latin typeface="+mj-lt"/>
              </a:rPr>
              <a:t>develop</a:t>
            </a:r>
            <a:r>
              <a:rPr lang="en-US" sz="1400" b="1" dirty="0">
                <a:latin typeface="+mj-lt"/>
              </a:rPr>
              <a:t> </a:t>
            </a:r>
            <a:r>
              <a:rPr lang="en-US" sz="1400" dirty="0">
                <a:latin typeface="+mj-lt"/>
              </a:rPr>
              <a:t>Goal-focused Solutions/Actions with supporting analytics, performance measures and an Implementation Readiness Assessment all captured in our cloud-based Microsoft™ Power Apps tool</a:t>
            </a:r>
          </a:p>
        </p:txBody>
      </p:sp>
      <p:sp>
        <p:nvSpPr>
          <p:cNvPr id="34" name="TextBox 33">
            <a:extLst>
              <a:ext uri="{FF2B5EF4-FFF2-40B4-BE49-F238E27FC236}">
                <a16:creationId xmlns:a16="http://schemas.microsoft.com/office/drawing/2014/main" id="{A042C081-1EA6-AE65-3C6C-007252A5F131}"/>
              </a:ext>
            </a:extLst>
          </p:cNvPr>
          <p:cNvSpPr txBox="1"/>
          <p:nvPr/>
        </p:nvSpPr>
        <p:spPr>
          <a:xfrm>
            <a:off x="521364" y="4801487"/>
            <a:ext cx="3026665" cy="1384995"/>
          </a:xfrm>
          <a:prstGeom prst="rect">
            <a:avLst/>
          </a:prstGeom>
          <a:noFill/>
        </p:spPr>
        <p:txBody>
          <a:bodyPr wrap="square" rtlCol="0">
            <a:spAutoFit/>
          </a:bodyPr>
          <a:lstStyle/>
          <a:p>
            <a:r>
              <a:rPr lang="en-US" sz="1400" dirty="0">
                <a:latin typeface="+mj-lt"/>
              </a:rPr>
              <a:t>Great Western Facilitator works with </a:t>
            </a:r>
            <a:r>
              <a:rPr lang="en-US" sz="1400" b="1" dirty="0">
                <a:latin typeface="+mj-lt"/>
              </a:rPr>
              <a:t>Client Results Teams </a:t>
            </a:r>
            <a:r>
              <a:rPr lang="en-US" sz="1400" dirty="0">
                <a:latin typeface="+mj-lt"/>
              </a:rPr>
              <a:t>to set Goals and complete each step in the methodology, in person or through cloud-enabled </a:t>
            </a:r>
            <a:r>
              <a:rPr lang="en-US" sz="1400" b="1" dirty="0">
                <a:solidFill>
                  <a:srgbClr val="FF0000"/>
                </a:solidFill>
                <a:latin typeface="+mj-lt"/>
              </a:rPr>
              <a:t>Solutioning Sessions</a:t>
            </a:r>
          </a:p>
        </p:txBody>
      </p:sp>
      <p:sp>
        <p:nvSpPr>
          <p:cNvPr id="35" name="TextBox 34">
            <a:extLst>
              <a:ext uri="{FF2B5EF4-FFF2-40B4-BE49-F238E27FC236}">
                <a16:creationId xmlns:a16="http://schemas.microsoft.com/office/drawing/2014/main" id="{4657F1DA-CFE0-54F1-D939-CAAADF456A7F}"/>
              </a:ext>
            </a:extLst>
          </p:cNvPr>
          <p:cNvSpPr txBox="1"/>
          <p:nvPr/>
        </p:nvSpPr>
        <p:spPr>
          <a:xfrm>
            <a:off x="2168707" y="4214729"/>
            <a:ext cx="2814617" cy="307777"/>
          </a:xfrm>
          <a:prstGeom prst="rect">
            <a:avLst/>
          </a:prstGeom>
          <a:noFill/>
        </p:spPr>
        <p:txBody>
          <a:bodyPr wrap="none" rtlCol="0">
            <a:spAutoFit/>
          </a:bodyPr>
          <a:lstStyle/>
          <a:p>
            <a:r>
              <a:rPr lang="en-US" sz="1400" b="1" dirty="0">
                <a:solidFill>
                  <a:srgbClr val="C00000"/>
                </a:solidFill>
                <a:latin typeface="+mj-lt"/>
              </a:rPr>
              <a:t>Great Western Team Facilitator</a:t>
            </a:r>
          </a:p>
        </p:txBody>
      </p:sp>
      <p:sp>
        <p:nvSpPr>
          <p:cNvPr id="36" name="TextBox 35">
            <a:extLst>
              <a:ext uri="{FF2B5EF4-FFF2-40B4-BE49-F238E27FC236}">
                <a16:creationId xmlns:a16="http://schemas.microsoft.com/office/drawing/2014/main" id="{8F29DCDE-7F9F-6704-DA02-7EFC2AEC67BB}"/>
              </a:ext>
            </a:extLst>
          </p:cNvPr>
          <p:cNvSpPr txBox="1"/>
          <p:nvPr/>
        </p:nvSpPr>
        <p:spPr>
          <a:xfrm>
            <a:off x="7240230" y="4783282"/>
            <a:ext cx="2562295" cy="1600438"/>
          </a:xfrm>
          <a:prstGeom prst="rect">
            <a:avLst/>
          </a:prstGeom>
          <a:noFill/>
        </p:spPr>
        <p:txBody>
          <a:bodyPr wrap="square" rtlCol="0">
            <a:spAutoFit/>
          </a:bodyPr>
          <a:lstStyle/>
          <a:p>
            <a:r>
              <a:rPr lang="en-US" sz="1400" dirty="0">
                <a:latin typeface="+mj-lt"/>
              </a:rPr>
              <a:t>Solutions/Actions are documented in a </a:t>
            </a:r>
            <a:r>
              <a:rPr lang="en-US" sz="1400" b="1" dirty="0">
                <a:latin typeface="+mj-lt"/>
              </a:rPr>
              <a:t>Final Goal Blueprint and Implementation Road Map Report </a:t>
            </a:r>
            <a:r>
              <a:rPr lang="en-US" sz="1400" dirty="0">
                <a:latin typeface="+mj-lt"/>
              </a:rPr>
              <a:t>for solution implementation and goal achievement</a:t>
            </a:r>
          </a:p>
        </p:txBody>
      </p:sp>
      <p:pic>
        <p:nvPicPr>
          <p:cNvPr id="37" name="Graphic 36" descr="Cloud">
            <a:extLst>
              <a:ext uri="{FF2B5EF4-FFF2-40B4-BE49-F238E27FC236}">
                <a16:creationId xmlns:a16="http://schemas.microsoft.com/office/drawing/2014/main" id="{004AAAAB-C9A4-0E5F-53DF-66066A7264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4201" y="1329701"/>
            <a:ext cx="1304544" cy="1304544"/>
          </a:xfrm>
          <a:prstGeom prst="rect">
            <a:avLst/>
          </a:prstGeom>
        </p:spPr>
      </p:pic>
      <p:pic>
        <p:nvPicPr>
          <p:cNvPr id="38" name="Graphic 37" descr="Man">
            <a:extLst>
              <a:ext uri="{FF2B5EF4-FFF2-40B4-BE49-F238E27FC236}">
                <a16:creationId xmlns:a16="http://schemas.microsoft.com/office/drawing/2014/main" id="{D3CF48B5-E937-7714-68D5-86EED22AD8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9972" y="3099513"/>
            <a:ext cx="871728" cy="871728"/>
          </a:xfrm>
          <a:prstGeom prst="rect">
            <a:avLst/>
          </a:prstGeom>
        </p:spPr>
      </p:pic>
      <p:sp>
        <p:nvSpPr>
          <p:cNvPr id="26" name="Slide Number Placeholder 4">
            <a:extLst>
              <a:ext uri="{FF2B5EF4-FFF2-40B4-BE49-F238E27FC236}">
                <a16:creationId xmlns:a16="http://schemas.microsoft.com/office/drawing/2014/main" id="{B17C4D52-737B-B7BB-CE2D-DD2674EAE6CA}"/>
              </a:ext>
            </a:extLst>
          </p:cNvPr>
          <p:cNvSpPr txBox="1">
            <a:spLocks/>
          </p:cNvSpPr>
          <p:nvPr/>
        </p:nvSpPr>
        <p:spPr>
          <a:xfrm>
            <a:off x="11548243" y="5962348"/>
            <a:ext cx="278418"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i="1" dirty="0">
                <a:solidFill>
                  <a:schemeClr val="bg1"/>
                </a:solidFill>
              </a:rPr>
              <a:t>7</a:t>
            </a:r>
          </a:p>
        </p:txBody>
      </p:sp>
      <p:pic>
        <p:nvPicPr>
          <p:cNvPr id="4" name="Picture 3" descr="A picture containing outdoor, nature, valley, canyon&#10;&#10;Description automatically generated">
            <a:extLst>
              <a:ext uri="{FF2B5EF4-FFF2-40B4-BE49-F238E27FC236}">
                <a16:creationId xmlns:a16="http://schemas.microsoft.com/office/drawing/2014/main" id="{BD1272CE-96D9-5836-2A00-9170CD7EC5B8}"/>
              </a:ext>
            </a:extLst>
          </p:cNvPr>
          <p:cNvPicPr>
            <a:picLocks noChangeAspect="1"/>
          </p:cNvPicPr>
          <p:nvPr/>
        </p:nvPicPr>
        <p:blipFill>
          <a:blip r:embed="rId19"/>
          <a:stretch>
            <a:fillRect/>
          </a:stretch>
        </p:blipFill>
        <p:spPr>
          <a:xfrm>
            <a:off x="9969909" y="0"/>
            <a:ext cx="2613823" cy="6858000"/>
          </a:xfrm>
          <a:prstGeom prst="rect">
            <a:avLst/>
          </a:prstGeom>
        </p:spPr>
      </p:pic>
      <p:sp>
        <p:nvSpPr>
          <p:cNvPr id="3" name="TextBox 2">
            <a:extLst>
              <a:ext uri="{FF2B5EF4-FFF2-40B4-BE49-F238E27FC236}">
                <a16:creationId xmlns:a16="http://schemas.microsoft.com/office/drawing/2014/main" id="{D1900704-229F-3EF1-C01C-403CF76533B5}"/>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4</a:t>
            </a:r>
          </a:p>
        </p:txBody>
      </p:sp>
    </p:spTree>
    <p:extLst>
      <p:ext uri="{BB962C8B-B14F-4D97-AF65-F5344CB8AC3E}">
        <p14:creationId xmlns:p14="http://schemas.microsoft.com/office/powerpoint/2010/main" val="33971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356693" y="386544"/>
            <a:ext cx="9766249" cy="432000"/>
          </a:xfrm>
        </p:spPr>
        <p:txBody>
          <a:bodyPr/>
          <a:lstStyle/>
          <a:p>
            <a:r>
              <a:rPr lang="en-US" sz="2800" dirty="0"/>
              <a:t>WE ALSO facilitate the </a:t>
            </a:r>
            <a:r>
              <a:rPr lang="en-US" sz="2800" dirty="0" err="1"/>
              <a:t>MetisMax</a:t>
            </a:r>
            <a:r>
              <a:rPr lang="en-US" sz="2800" dirty="0"/>
              <a:t> methodology </a:t>
            </a:r>
            <a:br>
              <a:rPr lang="en-US" sz="2800" dirty="0"/>
            </a:br>
            <a:r>
              <a:rPr lang="en-US" sz="2800" dirty="0"/>
              <a:t>at the organizational level </a:t>
            </a:r>
          </a:p>
        </p:txBody>
      </p:sp>
      <p:sp>
        <p:nvSpPr>
          <p:cNvPr id="6" name="Slide Number Placeholder 4">
            <a:extLst>
              <a:ext uri="{FF2B5EF4-FFF2-40B4-BE49-F238E27FC236}">
                <a16:creationId xmlns:a16="http://schemas.microsoft.com/office/drawing/2014/main" id="{4CCB2B77-C243-DA8A-DC48-1520FD9358CA}"/>
              </a:ext>
            </a:extLst>
          </p:cNvPr>
          <p:cNvSpPr txBox="1">
            <a:spLocks/>
          </p:cNvSpPr>
          <p:nvPr/>
        </p:nvSpPr>
        <p:spPr>
          <a:xfrm>
            <a:off x="11447502" y="6401750"/>
            <a:ext cx="278418"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solidFill>
                  <a:schemeClr val="bg1"/>
                </a:solidFill>
              </a:rPr>
              <a:t>5</a:t>
            </a:r>
          </a:p>
        </p:txBody>
      </p:sp>
      <p:pic>
        <p:nvPicPr>
          <p:cNvPr id="5" name="Picture 4" descr="A picture containing outdoor, nature, valley, canyon&#10;&#10;Description automatically generated">
            <a:extLst>
              <a:ext uri="{FF2B5EF4-FFF2-40B4-BE49-F238E27FC236}">
                <a16:creationId xmlns:a16="http://schemas.microsoft.com/office/drawing/2014/main" id="{6888B634-3EB7-2D30-F427-0E010F953DCF}"/>
              </a:ext>
            </a:extLst>
          </p:cNvPr>
          <p:cNvPicPr>
            <a:picLocks noChangeAspect="1"/>
          </p:cNvPicPr>
          <p:nvPr/>
        </p:nvPicPr>
        <p:blipFill>
          <a:blip r:embed="rId3"/>
          <a:stretch>
            <a:fillRect/>
          </a:stretch>
        </p:blipFill>
        <p:spPr>
          <a:xfrm>
            <a:off x="9970690" y="0"/>
            <a:ext cx="2613823" cy="6858000"/>
          </a:xfrm>
          <a:prstGeom prst="rect">
            <a:avLst/>
          </a:prstGeom>
        </p:spPr>
      </p:pic>
      <p:graphicFrame>
        <p:nvGraphicFramePr>
          <p:cNvPr id="8" name="Table 8">
            <a:extLst>
              <a:ext uri="{FF2B5EF4-FFF2-40B4-BE49-F238E27FC236}">
                <a16:creationId xmlns:a16="http://schemas.microsoft.com/office/drawing/2014/main" id="{8A8EABE6-429A-F43C-6CC6-FA7B1BB37B82}"/>
              </a:ext>
            </a:extLst>
          </p:cNvPr>
          <p:cNvGraphicFramePr>
            <a:graphicFrameLocks noGrp="1"/>
          </p:cNvGraphicFramePr>
          <p:nvPr>
            <p:extLst>
              <p:ext uri="{D42A27DB-BD31-4B8C-83A1-F6EECF244321}">
                <p14:modId xmlns:p14="http://schemas.microsoft.com/office/powerpoint/2010/main" val="3903188737"/>
              </p:ext>
            </p:extLst>
          </p:nvPr>
        </p:nvGraphicFramePr>
        <p:xfrm>
          <a:off x="579719" y="2580735"/>
          <a:ext cx="8854740" cy="3921931"/>
        </p:xfrm>
        <a:graphic>
          <a:graphicData uri="http://schemas.openxmlformats.org/drawingml/2006/table">
            <a:tbl>
              <a:tblPr firstRow="1" bandRow="1">
                <a:tableStyleId>{073A0DAA-6AF3-43AB-8588-CEC1D06C72B9}</a:tableStyleId>
              </a:tblPr>
              <a:tblGrid>
                <a:gridCol w="2951580">
                  <a:extLst>
                    <a:ext uri="{9D8B030D-6E8A-4147-A177-3AD203B41FA5}">
                      <a16:colId xmlns:a16="http://schemas.microsoft.com/office/drawing/2014/main" val="208212427"/>
                    </a:ext>
                  </a:extLst>
                </a:gridCol>
                <a:gridCol w="2951580">
                  <a:extLst>
                    <a:ext uri="{9D8B030D-6E8A-4147-A177-3AD203B41FA5}">
                      <a16:colId xmlns:a16="http://schemas.microsoft.com/office/drawing/2014/main" val="416383788"/>
                    </a:ext>
                  </a:extLst>
                </a:gridCol>
                <a:gridCol w="2951580">
                  <a:extLst>
                    <a:ext uri="{9D8B030D-6E8A-4147-A177-3AD203B41FA5}">
                      <a16:colId xmlns:a16="http://schemas.microsoft.com/office/drawing/2014/main" val="2475016601"/>
                    </a:ext>
                  </a:extLst>
                </a:gridCol>
              </a:tblGrid>
              <a:tr h="351762">
                <a:tc>
                  <a:txBody>
                    <a:bodyPr/>
                    <a:lstStyle/>
                    <a:p>
                      <a:pPr algn="ctr"/>
                      <a:r>
                        <a:rPr lang="en-US" dirty="0">
                          <a:latin typeface="+mj-lt"/>
                        </a:rPr>
                        <a:t>Initiative Level</a:t>
                      </a:r>
                    </a:p>
                  </a:txBody>
                  <a:tcPr/>
                </a:tc>
                <a:tc>
                  <a:txBody>
                    <a:bodyPr/>
                    <a:lstStyle/>
                    <a:p>
                      <a:pPr algn="ctr"/>
                      <a:r>
                        <a:rPr lang="en-US" dirty="0">
                          <a:latin typeface="+mj-lt"/>
                        </a:rPr>
                        <a:t>Portfolio Level</a:t>
                      </a:r>
                    </a:p>
                  </a:txBody>
                  <a:tcPr/>
                </a:tc>
                <a:tc>
                  <a:txBody>
                    <a:bodyPr/>
                    <a:lstStyle/>
                    <a:p>
                      <a:pPr algn="ctr"/>
                      <a:r>
                        <a:rPr lang="en-US" dirty="0">
                          <a:latin typeface="+mj-lt"/>
                        </a:rPr>
                        <a:t>Enterprise Level</a:t>
                      </a:r>
                    </a:p>
                  </a:txBody>
                  <a:tcPr/>
                </a:tc>
                <a:extLst>
                  <a:ext uri="{0D108BD9-81ED-4DB2-BD59-A6C34878D82A}">
                    <a16:rowId xmlns:a16="http://schemas.microsoft.com/office/drawing/2014/main" val="3974829100"/>
                  </a:ext>
                </a:extLst>
              </a:tr>
              <a:tr h="3556171">
                <a:tc>
                  <a:txBody>
                    <a:bodyPr/>
                    <a:lstStyle/>
                    <a:p>
                      <a:pPr marL="0" indent="0">
                        <a:buFontTx/>
                        <a:buNone/>
                      </a:pPr>
                      <a:r>
                        <a:rPr lang="en-US" sz="1600" dirty="0">
                          <a:latin typeface="+mj-lt"/>
                        </a:rPr>
                        <a:t>For any individual goal, project, product or service, Great Western works with client team members to develop an analysis and final report that details the solutions/actions required to move from goals to results.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j-lt"/>
                          <a:ea typeface="+mn-ea"/>
                          <a:cs typeface="+mn-cs"/>
                        </a:rPr>
                        <a:t>For a collection of projects or for a specific organizational unit with one or more initiatives, Great Western works with portfolio owners to develop multiple analyses and final reports that detail the solutions/actions required to move from goals to results.  We also work to effectively prioritize, integrate and sequence the projects across the portfolio or unit.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j-lt"/>
                          <a:ea typeface="+mn-ea"/>
                          <a:cs typeface="+mn-cs"/>
                        </a:rPr>
                        <a:t>For enterprise level goals or initiatives, Great Western works with client leadership to apply the methodology to move from goals to results.  Examples may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j-lt"/>
                          <a:ea typeface="+mn-ea"/>
                          <a:cs typeface="+mn-cs"/>
                        </a:rPr>
                        <a:t>Strategic Plan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j-lt"/>
                          <a:ea typeface="+mn-ea"/>
                          <a:cs typeface="+mn-cs"/>
                        </a:rPr>
                        <a:t>Human Capital Initiatives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j-lt"/>
                          <a:ea typeface="+mn-ea"/>
                          <a:cs typeface="+mn-cs"/>
                        </a:rPr>
                        <a:t>Technology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j-lt"/>
                          <a:ea typeface="+mn-ea"/>
                          <a:cs typeface="+mn-cs"/>
                        </a:rPr>
                        <a:t>Vendor and Acquisition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j-lt"/>
                          <a:ea typeface="+mn-ea"/>
                          <a:cs typeface="+mn-cs"/>
                        </a:rPr>
                        <a:t>Program Management</a:t>
                      </a:r>
                    </a:p>
                  </a:txBody>
                  <a:tcPr/>
                </a:tc>
                <a:extLst>
                  <a:ext uri="{0D108BD9-81ED-4DB2-BD59-A6C34878D82A}">
                    <a16:rowId xmlns:a16="http://schemas.microsoft.com/office/drawing/2014/main" val="1797763763"/>
                  </a:ext>
                </a:extLst>
              </a:tr>
            </a:tbl>
          </a:graphicData>
        </a:graphic>
      </p:graphicFrame>
      <p:sp>
        <p:nvSpPr>
          <p:cNvPr id="3" name="Text Placeholder 2">
            <a:extLst>
              <a:ext uri="{FF2B5EF4-FFF2-40B4-BE49-F238E27FC236}">
                <a16:creationId xmlns:a16="http://schemas.microsoft.com/office/drawing/2014/main" id="{7C46AA98-C6E3-A8EA-EACF-73576B136C24}"/>
              </a:ext>
            </a:extLst>
          </p:cNvPr>
          <p:cNvSpPr>
            <a:spLocks noGrp="1"/>
          </p:cNvSpPr>
          <p:nvPr>
            <p:ph type="body" sz="quarter" idx="32"/>
          </p:nvPr>
        </p:nvSpPr>
        <p:spPr>
          <a:xfrm>
            <a:off x="493948" y="1180968"/>
            <a:ext cx="8403820" cy="727550"/>
          </a:xfrm>
        </p:spPr>
        <p:txBody>
          <a:bodyPr/>
          <a:lstStyle/>
          <a:p>
            <a:pPr algn="l"/>
            <a:r>
              <a:rPr lang="en-US" b="1" i="0" dirty="0">
                <a:latin typeface="+mj-lt"/>
              </a:rPr>
              <a:t>ORGANIZATIONAL FACILITATION . . . </a:t>
            </a:r>
          </a:p>
          <a:p>
            <a:pPr marL="285750" indent="-285750" algn="l">
              <a:buFont typeface="Arial" panose="020B0604020202020204" pitchFamily="34" charset="0"/>
              <a:buChar char="•"/>
            </a:pPr>
            <a:r>
              <a:rPr lang="en-US" i="0" dirty="0">
                <a:latin typeface="+mj-lt"/>
              </a:rPr>
              <a:t>Great Western can provide </a:t>
            </a:r>
            <a:r>
              <a:rPr lang="en-US" b="1" i="0" dirty="0" err="1">
                <a:solidFill>
                  <a:srgbClr val="FF0000"/>
                </a:solidFill>
                <a:latin typeface="+mj-lt"/>
              </a:rPr>
              <a:t>MetisMax</a:t>
            </a:r>
            <a:r>
              <a:rPr lang="en-US" b="1" i="0" dirty="0">
                <a:solidFill>
                  <a:srgbClr val="FF0000"/>
                </a:solidFill>
                <a:latin typeface="+mj-lt"/>
              </a:rPr>
              <a:t> Methodology </a:t>
            </a:r>
            <a:r>
              <a:rPr lang="en-US" i="0" dirty="0">
                <a:latin typeface="+mj-lt"/>
              </a:rPr>
              <a:t>decision support across the organization.  Clients may choose from </a:t>
            </a:r>
            <a:r>
              <a:rPr lang="en-US" b="1" i="0" dirty="0">
                <a:latin typeface="+mj-lt"/>
              </a:rPr>
              <a:t>three levels of support </a:t>
            </a:r>
            <a:r>
              <a:rPr lang="en-US" i="0" dirty="0">
                <a:latin typeface="+mj-lt"/>
              </a:rPr>
              <a:t>on a time and materials (T&amp;M) basis customized to their needs:</a:t>
            </a:r>
          </a:p>
          <a:p>
            <a:pPr algn="l"/>
            <a:endParaRPr lang="en-US" i="0" dirty="0">
              <a:latin typeface="+mj-lt"/>
            </a:endParaRPr>
          </a:p>
          <a:p>
            <a:pPr algn="l"/>
            <a:endParaRPr lang="en-US" i="0" dirty="0">
              <a:latin typeface="+mj-lt"/>
            </a:endParaRPr>
          </a:p>
        </p:txBody>
      </p:sp>
      <p:sp>
        <p:nvSpPr>
          <p:cNvPr id="4" name="TextBox 3">
            <a:extLst>
              <a:ext uri="{FF2B5EF4-FFF2-40B4-BE49-F238E27FC236}">
                <a16:creationId xmlns:a16="http://schemas.microsoft.com/office/drawing/2014/main" id="{42E47F91-942F-2D08-AF01-D6DD37AE9A2C}"/>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5</a:t>
            </a:r>
          </a:p>
        </p:txBody>
      </p:sp>
    </p:spTree>
    <p:extLst>
      <p:ext uri="{BB962C8B-B14F-4D97-AF65-F5344CB8AC3E}">
        <p14:creationId xmlns:p14="http://schemas.microsoft.com/office/powerpoint/2010/main" val="149276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356693" y="494124"/>
            <a:ext cx="9766249" cy="432000"/>
          </a:xfrm>
        </p:spPr>
        <p:txBody>
          <a:bodyPr/>
          <a:lstStyle/>
          <a:p>
            <a:r>
              <a:rPr lang="en-US" sz="2800" dirty="0"/>
              <a:t>WE can also provide customized implementation</a:t>
            </a:r>
            <a:br>
              <a:rPr lang="en-US" sz="2800" dirty="0"/>
            </a:br>
            <a:r>
              <a:rPr lang="en-US" sz="2800" dirty="0"/>
              <a:t>support</a:t>
            </a:r>
          </a:p>
        </p:txBody>
      </p:sp>
      <p:sp>
        <p:nvSpPr>
          <p:cNvPr id="6" name="Slide Number Placeholder 4">
            <a:extLst>
              <a:ext uri="{FF2B5EF4-FFF2-40B4-BE49-F238E27FC236}">
                <a16:creationId xmlns:a16="http://schemas.microsoft.com/office/drawing/2014/main" id="{4CCB2B77-C243-DA8A-DC48-1520FD9358CA}"/>
              </a:ext>
            </a:extLst>
          </p:cNvPr>
          <p:cNvSpPr txBox="1">
            <a:spLocks/>
          </p:cNvSpPr>
          <p:nvPr/>
        </p:nvSpPr>
        <p:spPr>
          <a:xfrm>
            <a:off x="11447502" y="6401750"/>
            <a:ext cx="278418"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solidFill>
                  <a:schemeClr val="bg1"/>
                </a:solidFill>
              </a:rPr>
              <a:t>5</a:t>
            </a:r>
          </a:p>
        </p:txBody>
      </p:sp>
      <p:pic>
        <p:nvPicPr>
          <p:cNvPr id="5" name="Picture 4" descr="A picture containing outdoor, nature, valley, canyon&#10;&#10;Description automatically generated">
            <a:extLst>
              <a:ext uri="{FF2B5EF4-FFF2-40B4-BE49-F238E27FC236}">
                <a16:creationId xmlns:a16="http://schemas.microsoft.com/office/drawing/2014/main" id="{6888B634-3EB7-2D30-F427-0E010F953DCF}"/>
              </a:ext>
            </a:extLst>
          </p:cNvPr>
          <p:cNvPicPr>
            <a:picLocks noChangeAspect="1"/>
          </p:cNvPicPr>
          <p:nvPr/>
        </p:nvPicPr>
        <p:blipFill>
          <a:blip r:embed="rId3"/>
          <a:stretch>
            <a:fillRect/>
          </a:stretch>
        </p:blipFill>
        <p:spPr>
          <a:xfrm>
            <a:off x="9970690" y="0"/>
            <a:ext cx="2613823" cy="6858000"/>
          </a:xfrm>
          <a:prstGeom prst="rect">
            <a:avLst/>
          </a:prstGeom>
        </p:spPr>
      </p:pic>
      <p:sp>
        <p:nvSpPr>
          <p:cNvPr id="3" name="Text Placeholder 2">
            <a:extLst>
              <a:ext uri="{FF2B5EF4-FFF2-40B4-BE49-F238E27FC236}">
                <a16:creationId xmlns:a16="http://schemas.microsoft.com/office/drawing/2014/main" id="{7C46AA98-C6E3-A8EA-EACF-73576B136C24}"/>
              </a:ext>
            </a:extLst>
          </p:cNvPr>
          <p:cNvSpPr>
            <a:spLocks noGrp="1"/>
          </p:cNvSpPr>
          <p:nvPr>
            <p:ph type="body" sz="quarter" idx="32"/>
          </p:nvPr>
        </p:nvSpPr>
        <p:spPr>
          <a:xfrm>
            <a:off x="493948" y="1320822"/>
            <a:ext cx="8403820" cy="727550"/>
          </a:xfrm>
        </p:spPr>
        <p:txBody>
          <a:bodyPr/>
          <a:lstStyle/>
          <a:p>
            <a:pPr algn="l"/>
            <a:r>
              <a:rPr lang="en-US" b="1" i="0" dirty="0">
                <a:latin typeface="+mj-lt"/>
              </a:rPr>
              <a:t>CUSTOMIZED IMPLEMENTATION SUPPORT . . .</a:t>
            </a:r>
          </a:p>
          <a:p>
            <a:pPr algn="l"/>
            <a:r>
              <a:rPr lang="en-US" b="1" i="0" dirty="0">
                <a:latin typeface="+mj-lt"/>
              </a:rPr>
              <a:t> </a:t>
            </a:r>
          </a:p>
          <a:p>
            <a:pPr marL="285750" indent="-285750" algn="l">
              <a:buFont typeface="Arial" panose="020B0604020202020204" pitchFamily="34" charset="0"/>
              <a:buChar char="•"/>
            </a:pPr>
            <a:r>
              <a:rPr lang="en-US" b="1" i="0" dirty="0">
                <a:latin typeface="+mj-lt"/>
              </a:rPr>
              <a:t>Technology Support </a:t>
            </a:r>
            <a:r>
              <a:rPr lang="en-US" i="0" dirty="0">
                <a:latin typeface="+mj-lt"/>
              </a:rPr>
              <a:t>. . . Since analytics for each step of the methodology is captured in our Microsoft™ Power Apps tool, they can be easily exported into the Microsoft Power suite for use in customized management dashboards and project management tools.  Great Western can develop customized Power Apps dashboards and analytics for solution management using:</a:t>
            </a:r>
          </a:p>
          <a:p>
            <a:pPr marL="552450" lvl="1" indent="-285750">
              <a:buFont typeface="Arial" panose="020B0604020202020204" pitchFamily="34" charset="0"/>
              <a:buChar char="•"/>
            </a:pPr>
            <a:r>
              <a:rPr lang="en-US" sz="1800" dirty="0">
                <a:latin typeface="+mj-lt"/>
              </a:rPr>
              <a:t>Power BI</a:t>
            </a:r>
          </a:p>
          <a:p>
            <a:pPr marL="552450" lvl="1" indent="-285750">
              <a:buFont typeface="Arial" panose="020B0604020202020204" pitchFamily="34" charset="0"/>
              <a:buChar char="•"/>
            </a:pPr>
            <a:r>
              <a:rPr lang="en-US" sz="1800" i="0" dirty="0">
                <a:latin typeface="+mj-lt"/>
              </a:rPr>
              <a:t>Power Automate</a:t>
            </a:r>
          </a:p>
          <a:p>
            <a:pPr marL="285750" indent="-285750" algn="l">
              <a:buFont typeface="Arial" panose="020B0604020202020204" pitchFamily="34" charset="0"/>
              <a:buChar char="•"/>
            </a:pPr>
            <a:r>
              <a:rPr lang="en-US" sz="1800" b="1" i="0" dirty="0">
                <a:latin typeface="+mj-lt"/>
              </a:rPr>
              <a:t>Implementation Optimization </a:t>
            </a:r>
            <a:r>
              <a:rPr lang="en-US" sz="1800" i="0" dirty="0">
                <a:latin typeface="+mj-lt"/>
              </a:rPr>
              <a:t>. . . If our Implementation Readiness Assessment identifies actions that should be taken to optimize solution(s) implementation, Great Western can provide optimization consulting including:</a:t>
            </a:r>
          </a:p>
          <a:p>
            <a:pPr marL="552450" lvl="1" indent="-285750">
              <a:buFont typeface="Arial" panose="020B0604020202020204" pitchFamily="34" charset="0"/>
              <a:buChar char="•"/>
            </a:pPr>
            <a:r>
              <a:rPr lang="en-US" sz="1800" dirty="0">
                <a:latin typeface="+mj-lt"/>
              </a:rPr>
              <a:t>Business Process Reengineering</a:t>
            </a:r>
          </a:p>
          <a:p>
            <a:pPr marL="552450" lvl="1" indent="-285750">
              <a:buFont typeface="Arial" panose="020B0604020202020204" pitchFamily="34" charset="0"/>
              <a:buChar char="•"/>
            </a:pPr>
            <a:r>
              <a:rPr lang="en-US" sz="1800" dirty="0">
                <a:latin typeface="+mj-lt"/>
              </a:rPr>
              <a:t>Organizational Redesign and Change Management</a:t>
            </a:r>
          </a:p>
          <a:p>
            <a:pPr marL="552450" lvl="1" indent="-285750">
              <a:buFont typeface="Arial" panose="020B0604020202020204" pitchFamily="34" charset="0"/>
              <a:buChar char="•"/>
            </a:pPr>
            <a:r>
              <a:rPr lang="en-US" sz="1800" dirty="0">
                <a:latin typeface="+mj-lt"/>
              </a:rPr>
              <a:t>Human Capital Services and Support</a:t>
            </a:r>
          </a:p>
          <a:p>
            <a:pPr marL="552450" lvl="1" indent="-285750">
              <a:buFont typeface="Arial" panose="020B0604020202020204" pitchFamily="34" charset="0"/>
              <a:buChar char="•"/>
            </a:pPr>
            <a:endParaRPr lang="en-US" sz="1800" dirty="0">
              <a:latin typeface="+mj-lt"/>
            </a:endParaRPr>
          </a:p>
          <a:p>
            <a:pPr marL="552450" lvl="1" indent="-285750">
              <a:buFont typeface="Arial" panose="020B0604020202020204" pitchFamily="34" charset="0"/>
              <a:buChar char="•"/>
            </a:pPr>
            <a:endParaRPr lang="en-US" sz="1800" i="0" dirty="0">
              <a:latin typeface="+mj-lt"/>
            </a:endParaRPr>
          </a:p>
          <a:p>
            <a:pPr marL="285750" indent="-285750" algn="l">
              <a:buFont typeface="Arial" panose="020B0604020202020204" pitchFamily="34" charset="0"/>
              <a:buChar char="•"/>
            </a:pPr>
            <a:endParaRPr lang="en-US" i="0" dirty="0">
              <a:latin typeface="+mj-lt"/>
            </a:endParaRPr>
          </a:p>
        </p:txBody>
      </p:sp>
      <p:sp>
        <p:nvSpPr>
          <p:cNvPr id="4" name="TextBox 3">
            <a:extLst>
              <a:ext uri="{FF2B5EF4-FFF2-40B4-BE49-F238E27FC236}">
                <a16:creationId xmlns:a16="http://schemas.microsoft.com/office/drawing/2014/main" id="{D796572E-D150-5D15-4C00-1B0E05E1465D}"/>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6</a:t>
            </a:r>
          </a:p>
        </p:txBody>
      </p:sp>
    </p:spTree>
    <p:extLst>
      <p:ext uri="{BB962C8B-B14F-4D97-AF65-F5344CB8AC3E}">
        <p14:creationId xmlns:p14="http://schemas.microsoft.com/office/powerpoint/2010/main" val="396021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36980" y="328812"/>
            <a:ext cx="7900591" cy="432000"/>
          </a:xfrm>
        </p:spPr>
        <p:txBody>
          <a:bodyPr/>
          <a:lstStyle/>
          <a:p>
            <a:pPr algn="l"/>
            <a:r>
              <a:rPr lang="en-US" sz="2800" dirty="0"/>
              <a:t>The</a:t>
            </a:r>
            <a:r>
              <a:rPr lang="en-US" sz="2800" dirty="0">
                <a:solidFill>
                  <a:srgbClr val="FF0000"/>
                </a:solidFill>
              </a:rPr>
              <a:t> </a:t>
            </a:r>
            <a:r>
              <a:rPr lang="en-US" sz="2800" dirty="0" err="1">
                <a:solidFill>
                  <a:srgbClr val="FF0000"/>
                </a:solidFill>
              </a:rPr>
              <a:t>MetisMax</a:t>
            </a:r>
            <a:r>
              <a:rPr lang="en-US" sz="2800" dirty="0">
                <a:solidFill>
                  <a:srgbClr val="FF0000"/>
                </a:solidFill>
              </a:rPr>
              <a:t> methodology </a:t>
            </a:r>
            <a:r>
              <a:rPr lang="en-US" sz="2800" dirty="0"/>
              <a:t>in action</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36980" y="912029"/>
            <a:ext cx="8403820" cy="727550"/>
          </a:xfrm>
        </p:spPr>
        <p:txBody>
          <a:bodyPr/>
          <a:lstStyle/>
          <a:p>
            <a:pPr algn="l"/>
            <a:r>
              <a:rPr lang="en-US" i="0" dirty="0">
                <a:latin typeface="+mj-lt"/>
              </a:rPr>
              <a:t>Organizations can use the methodology to achieve </a:t>
            </a:r>
            <a:r>
              <a:rPr lang="en-US" b="1" i="0" dirty="0">
                <a:solidFill>
                  <a:srgbClr val="FF0000"/>
                </a:solidFill>
                <a:latin typeface="+mj-lt"/>
              </a:rPr>
              <a:t>results</a:t>
            </a:r>
            <a:r>
              <a:rPr lang="en-US" i="0" dirty="0">
                <a:latin typeface="+mj-lt"/>
              </a:rPr>
              <a:t> for any goal, initiative or problem they wish to solve.  This includes:</a:t>
            </a:r>
          </a:p>
          <a:p>
            <a:pPr algn="l"/>
            <a:endParaRPr lang="en-US" i="0" dirty="0">
              <a:latin typeface="+mj-lt"/>
            </a:endParaRPr>
          </a:p>
          <a:p>
            <a:pPr marL="342900" indent="-342900" algn="l">
              <a:buFont typeface="+mj-lt"/>
              <a:buAutoNum type="arabicPeriod"/>
            </a:pPr>
            <a:r>
              <a:rPr lang="en-US" b="1" i="0" dirty="0">
                <a:latin typeface="+mj-lt"/>
              </a:rPr>
              <a:t>Planning</a:t>
            </a:r>
            <a:r>
              <a:rPr lang="en-US" i="0" dirty="0">
                <a:latin typeface="+mj-lt"/>
              </a:rPr>
              <a:t> . . . </a:t>
            </a:r>
            <a:r>
              <a:rPr lang="en-US" sz="1800" i="0" dirty="0">
                <a:solidFill>
                  <a:srgbClr val="FF0000"/>
                </a:solidFill>
                <a:latin typeface="+mj-lt"/>
              </a:rPr>
              <a:t>plans that deliver quantifiable and measurable results.</a:t>
            </a:r>
            <a:endParaRPr lang="en-US" i="0" dirty="0">
              <a:solidFill>
                <a:srgbClr val="FF0000"/>
              </a:solidFill>
              <a:latin typeface="+mj-lt"/>
            </a:endParaRPr>
          </a:p>
          <a:p>
            <a:pPr marL="342900" indent="-342900" algn="l">
              <a:buFont typeface="+mj-lt"/>
              <a:buAutoNum type="arabicPeriod"/>
            </a:pPr>
            <a:r>
              <a:rPr lang="en-US" b="1" i="0" dirty="0">
                <a:latin typeface="+mj-lt"/>
              </a:rPr>
              <a:t>Process Improvement </a:t>
            </a:r>
            <a:r>
              <a:rPr lang="en-US" i="0" dirty="0">
                <a:latin typeface="+mj-lt"/>
              </a:rPr>
              <a:t>. . . </a:t>
            </a:r>
            <a:r>
              <a:rPr lang="en-US" i="0" dirty="0">
                <a:solidFill>
                  <a:srgbClr val="FF0000"/>
                </a:solidFill>
                <a:latin typeface="+mj-lt"/>
              </a:rPr>
              <a:t>lean processes that deliver customer value.</a:t>
            </a:r>
          </a:p>
          <a:p>
            <a:pPr marL="342900" indent="-342900" algn="l">
              <a:buFont typeface="+mj-lt"/>
              <a:buAutoNum type="arabicPeriod"/>
            </a:pPr>
            <a:r>
              <a:rPr lang="en-US" b="1" i="0" dirty="0">
                <a:latin typeface="+mj-lt"/>
              </a:rPr>
              <a:t>New Product or Service Development </a:t>
            </a:r>
            <a:r>
              <a:rPr lang="en-US" i="0" dirty="0">
                <a:latin typeface="+mj-lt"/>
              </a:rPr>
              <a:t>. . . </a:t>
            </a:r>
            <a:r>
              <a:rPr lang="en-US" i="0" dirty="0">
                <a:solidFill>
                  <a:srgbClr val="FF0000"/>
                </a:solidFill>
                <a:latin typeface="+mj-lt"/>
              </a:rPr>
              <a:t>products and services laser focused on customer expectations.</a:t>
            </a:r>
          </a:p>
          <a:p>
            <a:pPr marL="342900" indent="-342900" algn="l">
              <a:buFont typeface="+mj-lt"/>
              <a:buAutoNum type="arabicPeriod"/>
            </a:pPr>
            <a:r>
              <a:rPr lang="en-US" b="1" i="0" dirty="0">
                <a:latin typeface="+mj-lt"/>
              </a:rPr>
              <a:t>New Projects, Programs or Initiatives  </a:t>
            </a:r>
            <a:r>
              <a:rPr lang="en-US" i="0" dirty="0">
                <a:latin typeface="+mj-lt"/>
              </a:rPr>
              <a:t>. . . </a:t>
            </a:r>
            <a:r>
              <a:rPr lang="en-US" i="0" dirty="0">
                <a:solidFill>
                  <a:srgbClr val="FF0000"/>
                </a:solidFill>
                <a:latin typeface="+mj-lt"/>
              </a:rPr>
              <a:t>efficiently move from concepts to verifiable outcomes.</a:t>
            </a:r>
          </a:p>
          <a:p>
            <a:pPr marL="342900" indent="-342900" algn="l">
              <a:buFont typeface="+mj-lt"/>
              <a:buAutoNum type="arabicPeriod"/>
            </a:pPr>
            <a:r>
              <a:rPr lang="en-US" b="1" i="0" dirty="0">
                <a:latin typeface="+mj-lt"/>
              </a:rPr>
              <a:t>Designing and Improving Internal Operations </a:t>
            </a:r>
            <a:r>
              <a:rPr lang="en-US" i="0" dirty="0">
                <a:latin typeface="+mj-lt"/>
              </a:rPr>
              <a:t>. . . </a:t>
            </a:r>
            <a:r>
              <a:rPr lang="en-US" i="0" dirty="0">
                <a:solidFill>
                  <a:srgbClr val="FF0000"/>
                </a:solidFill>
                <a:latin typeface="+mj-lt"/>
              </a:rPr>
              <a:t>from human resources to finance or shared services, internal processes tailored to support the mission.</a:t>
            </a:r>
          </a:p>
          <a:p>
            <a:pPr marL="342900" indent="-342900" algn="l">
              <a:buFont typeface="+mj-lt"/>
              <a:buAutoNum type="arabicPeriod"/>
            </a:pPr>
            <a:r>
              <a:rPr lang="en-US" b="1" i="0" dirty="0">
                <a:latin typeface="+mj-lt"/>
              </a:rPr>
              <a:t>Acquisition </a:t>
            </a:r>
            <a:r>
              <a:rPr lang="en-US" i="0" dirty="0">
                <a:latin typeface="+mj-lt"/>
              </a:rPr>
              <a:t>. . . </a:t>
            </a:r>
            <a:r>
              <a:rPr lang="en-US" i="0" dirty="0">
                <a:solidFill>
                  <a:srgbClr val="FF0000"/>
                </a:solidFill>
                <a:latin typeface="+mj-lt"/>
              </a:rPr>
              <a:t>service level agreements that drive consistent vendor performance through quantifiable performance specifications and surveillance.</a:t>
            </a:r>
          </a:p>
          <a:p>
            <a:pPr marL="342900" indent="-342900" algn="l">
              <a:buFont typeface="+mj-lt"/>
              <a:buAutoNum type="arabicPeriod"/>
            </a:pPr>
            <a:r>
              <a:rPr lang="en-US" b="1" i="0" dirty="0">
                <a:latin typeface="+mj-lt"/>
              </a:rPr>
              <a:t>Proposal Development </a:t>
            </a:r>
            <a:r>
              <a:rPr lang="en-US" i="0" dirty="0">
                <a:latin typeface="+mj-lt"/>
              </a:rPr>
              <a:t>. . . </a:t>
            </a:r>
            <a:r>
              <a:rPr lang="en-US" i="0" dirty="0">
                <a:solidFill>
                  <a:srgbClr val="FF0000"/>
                </a:solidFill>
                <a:latin typeface="+mj-lt"/>
              </a:rPr>
              <a:t>winning proposals that stand out from the competition with results-focused technical approaches and quality plans.</a:t>
            </a:r>
            <a:endParaRPr lang="en-US" i="0" dirty="0">
              <a:latin typeface="+mj-lt"/>
            </a:endParaRPr>
          </a:p>
          <a:p>
            <a:pPr marL="342900" indent="-342900" algn="l">
              <a:buFont typeface="+mj-lt"/>
              <a:buAutoNum type="arabicPeriod"/>
            </a:pPr>
            <a:r>
              <a:rPr lang="en-US" b="1" i="0" dirty="0">
                <a:latin typeface="+mj-lt"/>
              </a:rPr>
              <a:t>“Turbocharge” Existing Business Tools or Capabilities </a:t>
            </a:r>
            <a:r>
              <a:rPr lang="en-US" i="0" dirty="0">
                <a:latin typeface="+mj-lt"/>
              </a:rPr>
              <a:t>. . . </a:t>
            </a:r>
            <a:r>
              <a:rPr lang="en-US" i="0" dirty="0">
                <a:solidFill>
                  <a:srgbClr val="FF0000"/>
                </a:solidFill>
                <a:latin typeface="+mj-lt"/>
              </a:rPr>
              <a:t>easily integrates with an organization’s existing decision support tools providing additional analytic rigor and risk management capabilities.</a:t>
            </a:r>
            <a:endParaRPr lang="en-US" b="1" i="0" dirty="0">
              <a:latin typeface="+mj-lt"/>
            </a:endParaRPr>
          </a:p>
          <a:p>
            <a:pPr marL="342900" indent="-342900" algn="l">
              <a:buFont typeface="+mj-lt"/>
              <a:buAutoNum type="arabicPeriod"/>
            </a:pPr>
            <a:endParaRPr lang="en-US" i="0" dirty="0">
              <a:latin typeface="+mj-lt"/>
            </a:endParaRPr>
          </a:p>
          <a:p>
            <a:pPr marL="342900" indent="-342900" algn="l">
              <a:buFont typeface="+mj-lt"/>
              <a:buAutoNum type="arabicPeriod"/>
            </a:pPr>
            <a:endParaRPr lang="en-US" dirty="0">
              <a:latin typeface="+mj-lt"/>
            </a:endParaRPr>
          </a:p>
        </p:txBody>
      </p:sp>
      <p:sp>
        <p:nvSpPr>
          <p:cNvPr id="5" name="Slide Number Placeholder 4">
            <a:extLst>
              <a:ext uri="{FF2B5EF4-FFF2-40B4-BE49-F238E27FC236}">
                <a16:creationId xmlns:a16="http://schemas.microsoft.com/office/drawing/2014/main" id="{0DBBE421-5616-B0AB-4042-DF51A048DE81}"/>
              </a:ext>
            </a:extLst>
          </p:cNvPr>
          <p:cNvSpPr>
            <a:spLocks noGrp="1"/>
          </p:cNvSpPr>
          <p:nvPr>
            <p:ph type="sldNum" sz="quarter" idx="34"/>
          </p:nvPr>
        </p:nvSpPr>
        <p:spPr/>
        <p:txBody>
          <a:bodyPr/>
          <a:lstStyle/>
          <a:p>
            <a:r>
              <a:rPr lang="en-US" sz="1400" dirty="0"/>
              <a:t>1</a:t>
            </a:r>
          </a:p>
        </p:txBody>
      </p:sp>
      <p:sp>
        <p:nvSpPr>
          <p:cNvPr id="7" name="Picture Placeholder 6">
            <a:extLst>
              <a:ext uri="{FF2B5EF4-FFF2-40B4-BE49-F238E27FC236}">
                <a16:creationId xmlns:a16="http://schemas.microsoft.com/office/drawing/2014/main" id="{61DB7CED-19CA-A5BB-3F86-05E5A68E2C0C}"/>
              </a:ext>
            </a:extLst>
          </p:cNvPr>
          <p:cNvSpPr>
            <a:spLocks noGrp="1"/>
          </p:cNvSpPr>
          <p:nvPr>
            <p:ph type="pic" sz="quarter" idx="33"/>
          </p:nvPr>
        </p:nvSpPr>
        <p:spPr/>
        <p:txBody>
          <a:bodyPr/>
          <a:lstStyle/>
          <a:p>
            <a:endParaRPr lang="en-US"/>
          </a:p>
        </p:txBody>
      </p:sp>
      <p:pic>
        <p:nvPicPr>
          <p:cNvPr id="4" name="Picture 3" descr="A picture containing outdoor, nature, valley, canyon&#10;&#10;Description automatically generated">
            <a:extLst>
              <a:ext uri="{FF2B5EF4-FFF2-40B4-BE49-F238E27FC236}">
                <a16:creationId xmlns:a16="http://schemas.microsoft.com/office/drawing/2014/main" id="{021C13A1-6EAE-14B1-411A-88C132E3EE4B}"/>
              </a:ext>
            </a:extLst>
          </p:cNvPr>
          <p:cNvPicPr>
            <a:picLocks noChangeAspect="1"/>
          </p:cNvPicPr>
          <p:nvPr/>
        </p:nvPicPr>
        <p:blipFill>
          <a:blip r:embed="rId3"/>
          <a:stretch>
            <a:fillRect/>
          </a:stretch>
        </p:blipFill>
        <p:spPr>
          <a:xfrm>
            <a:off x="9969909" y="0"/>
            <a:ext cx="2613823" cy="6858000"/>
          </a:xfrm>
          <a:prstGeom prst="rect">
            <a:avLst/>
          </a:prstGeom>
        </p:spPr>
      </p:pic>
      <p:sp>
        <p:nvSpPr>
          <p:cNvPr id="6" name="TextBox 5">
            <a:extLst>
              <a:ext uri="{FF2B5EF4-FFF2-40B4-BE49-F238E27FC236}">
                <a16:creationId xmlns:a16="http://schemas.microsoft.com/office/drawing/2014/main" id="{A06DC470-EE5A-BA41-097A-CCE822638E7B}"/>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7</a:t>
            </a:r>
          </a:p>
        </p:txBody>
      </p:sp>
    </p:spTree>
    <p:extLst>
      <p:ext uri="{BB962C8B-B14F-4D97-AF65-F5344CB8AC3E}">
        <p14:creationId xmlns:p14="http://schemas.microsoft.com/office/powerpoint/2010/main" val="286804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p:txBody>
          <a:bodyPr/>
          <a:lstStyle/>
          <a:p>
            <a:r>
              <a:rPr lang="en-US" dirty="0">
                <a:latin typeface="+mj-lt"/>
              </a:rPr>
              <a:t>Keith Phillips</a:t>
            </a:r>
          </a:p>
          <a:p>
            <a:r>
              <a:rPr lang="en-US" sz="1600" dirty="0">
                <a:latin typeface="+mj-lt"/>
              </a:rPr>
              <a:t>President</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83050" y="413080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p:txBody>
          <a:bodyPr/>
          <a:lstStyle/>
          <a:p>
            <a:r>
              <a:rPr lang="en-US" sz="1800" dirty="0">
                <a:latin typeface="+mj-lt"/>
              </a:rPr>
              <a:t>+1 (703) 304-6503</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83050" y="453662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6062267" y="4540691"/>
            <a:ext cx="3775069" cy="214832"/>
          </a:xfrm>
        </p:spPr>
        <p:txBody>
          <a:bodyPr/>
          <a:lstStyle/>
          <a:p>
            <a:r>
              <a:rPr lang="en-US" sz="1800" dirty="0">
                <a:latin typeface="+mj-lt"/>
              </a:rPr>
              <a:t>kphillips@greatwesternadvisory.com</a:t>
            </a:r>
          </a:p>
        </p:txBody>
      </p:sp>
      <p:sp>
        <p:nvSpPr>
          <p:cNvPr id="13" name="TextBox 12">
            <a:extLst>
              <a:ext uri="{FF2B5EF4-FFF2-40B4-BE49-F238E27FC236}">
                <a16:creationId xmlns:a16="http://schemas.microsoft.com/office/drawing/2014/main" id="{B1F15519-BBB1-46AB-86CA-3B04B64F91A5}"/>
              </a:ext>
            </a:extLst>
          </p:cNvPr>
          <p:cNvSpPr txBox="1"/>
          <p:nvPr/>
        </p:nvSpPr>
        <p:spPr>
          <a:xfrm>
            <a:off x="501773" y="2751439"/>
            <a:ext cx="6097656" cy="287767"/>
          </a:xfrm>
          <a:prstGeom prst="rect">
            <a:avLst/>
          </a:prstGeom>
          <a:noFill/>
        </p:spPr>
        <p:txBody>
          <a:bodyPr wrap="square" lIns="0" tIns="36000" rIns="0" bIns="0" rtlCol="0">
            <a:spAutoFit/>
          </a:bodyPr>
          <a:lstStyle/>
          <a:p>
            <a:pPr algn="r">
              <a:lnSpc>
                <a:spcPts val="1400"/>
              </a:lnSpc>
            </a:pPr>
            <a:r>
              <a:rPr lang="en-US" sz="4000" b="1" spc="-100" dirty="0">
                <a:solidFill>
                  <a:schemeClr val="bg1">
                    <a:lumMod val="50000"/>
                  </a:schemeClr>
                </a:solidFill>
                <a:latin typeface="+mj-lt"/>
              </a:rPr>
              <a:t>Great Western Advisory</a:t>
            </a:r>
            <a:endParaRPr lang="en-US" sz="4000" b="1" spc="-100" baseline="0" dirty="0">
              <a:solidFill>
                <a:schemeClr val="bg1">
                  <a:lumMod val="50000"/>
                </a:schemeClr>
              </a:solidFill>
              <a:latin typeface="+mj-lt"/>
            </a:endParaRPr>
          </a:p>
        </p:txBody>
      </p:sp>
      <p:sp>
        <p:nvSpPr>
          <p:cNvPr id="12" name="Slide Number Placeholder 4">
            <a:extLst>
              <a:ext uri="{FF2B5EF4-FFF2-40B4-BE49-F238E27FC236}">
                <a16:creationId xmlns:a16="http://schemas.microsoft.com/office/drawing/2014/main" id="{9F05C084-D7C6-427F-FA85-B3C47CCF1C43}"/>
              </a:ext>
            </a:extLst>
          </p:cNvPr>
          <p:cNvSpPr txBox="1">
            <a:spLocks/>
          </p:cNvSpPr>
          <p:nvPr/>
        </p:nvSpPr>
        <p:spPr>
          <a:xfrm>
            <a:off x="11447502" y="6401750"/>
            <a:ext cx="278418"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solidFill>
                  <a:schemeClr val="bg1"/>
                </a:solidFill>
              </a:rPr>
              <a:t>2</a:t>
            </a:r>
          </a:p>
        </p:txBody>
      </p:sp>
      <p:sp>
        <p:nvSpPr>
          <p:cNvPr id="14" name="TextBox 13">
            <a:extLst>
              <a:ext uri="{FF2B5EF4-FFF2-40B4-BE49-F238E27FC236}">
                <a16:creationId xmlns:a16="http://schemas.microsoft.com/office/drawing/2014/main" id="{C0CE3C7B-083E-6857-2718-08C2E2D73DF4}"/>
              </a:ext>
            </a:extLst>
          </p:cNvPr>
          <p:cNvSpPr txBox="1"/>
          <p:nvPr/>
        </p:nvSpPr>
        <p:spPr>
          <a:xfrm>
            <a:off x="3048828" y="3025676"/>
            <a:ext cx="6097656" cy="307777"/>
          </a:xfrm>
          <a:prstGeom prst="rect">
            <a:avLst/>
          </a:prstGeom>
          <a:noFill/>
        </p:spPr>
        <p:txBody>
          <a:bodyPr wrap="square">
            <a:spAutoFit/>
          </a:bodyPr>
          <a:lstStyle/>
          <a:p>
            <a:r>
              <a:rPr lang="en-US" sz="1400" b="1" dirty="0">
                <a:solidFill>
                  <a:srgbClr val="FF0000"/>
                </a:solidFill>
                <a:latin typeface="+mj-lt"/>
              </a:rPr>
              <a:t>Results. </a:t>
            </a:r>
            <a:r>
              <a:rPr lang="en-US" sz="1400" b="1" dirty="0">
                <a:latin typeface="+mj-lt"/>
              </a:rPr>
              <a:t>Done. Differently. </a:t>
            </a:r>
          </a:p>
        </p:txBody>
      </p:sp>
      <p:pic>
        <p:nvPicPr>
          <p:cNvPr id="3" name="Picture 2">
            <a:extLst>
              <a:ext uri="{FF2B5EF4-FFF2-40B4-BE49-F238E27FC236}">
                <a16:creationId xmlns:a16="http://schemas.microsoft.com/office/drawing/2014/main" id="{A8AE7C49-890A-3048-F272-C62C815F4126}"/>
              </a:ext>
            </a:extLst>
          </p:cNvPr>
          <p:cNvPicPr>
            <a:picLocks noChangeAspect="1"/>
          </p:cNvPicPr>
          <p:nvPr/>
        </p:nvPicPr>
        <p:blipFill>
          <a:blip r:embed="rId7"/>
          <a:stretch>
            <a:fillRect/>
          </a:stretch>
        </p:blipFill>
        <p:spPr>
          <a:xfrm>
            <a:off x="7080376" y="2039770"/>
            <a:ext cx="1408298" cy="926672"/>
          </a:xfrm>
          <a:prstGeom prst="rect">
            <a:avLst/>
          </a:prstGeom>
        </p:spPr>
      </p:pic>
      <p:pic>
        <p:nvPicPr>
          <p:cNvPr id="2" name="Picture 1" descr="A picture containing outdoor, nature, valley, canyon&#10;&#10;Description automatically generated">
            <a:extLst>
              <a:ext uri="{FF2B5EF4-FFF2-40B4-BE49-F238E27FC236}">
                <a16:creationId xmlns:a16="http://schemas.microsoft.com/office/drawing/2014/main" id="{21A0AB41-CEE0-9669-5D00-421247B6D71F}"/>
              </a:ext>
            </a:extLst>
          </p:cNvPr>
          <p:cNvPicPr>
            <a:picLocks noChangeAspect="1"/>
          </p:cNvPicPr>
          <p:nvPr/>
        </p:nvPicPr>
        <p:blipFill>
          <a:blip r:embed="rId8"/>
          <a:stretch>
            <a:fillRect/>
          </a:stretch>
        </p:blipFill>
        <p:spPr>
          <a:xfrm>
            <a:off x="9969909" y="0"/>
            <a:ext cx="2613823" cy="6858000"/>
          </a:xfrm>
          <a:prstGeom prst="rect">
            <a:avLst/>
          </a:prstGeom>
        </p:spPr>
      </p:pic>
      <p:sp>
        <p:nvSpPr>
          <p:cNvPr id="7" name="TextBox 6">
            <a:extLst>
              <a:ext uri="{FF2B5EF4-FFF2-40B4-BE49-F238E27FC236}">
                <a16:creationId xmlns:a16="http://schemas.microsoft.com/office/drawing/2014/main" id="{4A6CAC8B-9720-78E0-9C08-39E910E2B0D4}"/>
              </a:ext>
            </a:extLst>
          </p:cNvPr>
          <p:cNvSpPr txBox="1"/>
          <p:nvPr/>
        </p:nvSpPr>
        <p:spPr>
          <a:xfrm>
            <a:off x="5280660" y="6488668"/>
            <a:ext cx="312906" cy="369332"/>
          </a:xfrm>
          <a:prstGeom prst="rect">
            <a:avLst/>
          </a:prstGeom>
          <a:noFill/>
        </p:spPr>
        <p:txBody>
          <a:bodyPr wrap="none" rtlCol="0">
            <a:spAutoFit/>
          </a:bodyPr>
          <a:lstStyle/>
          <a:p>
            <a:pPr algn="ctr"/>
            <a:r>
              <a:rPr lang="en-US" b="1" dirty="0">
                <a:latin typeface="+mj-lt"/>
              </a:rPr>
              <a:t>8</a:t>
            </a:r>
          </a:p>
        </p:txBody>
      </p:sp>
    </p:spTree>
    <p:extLst>
      <p:ext uri="{BB962C8B-B14F-4D97-AF65-F5344CB8AC3E}">
        <p14:creationId xmlns:p14="http://schemas.microsoft.com/office/powerpoint/2010/main" val="4153678306"/>
      </p:ext>
    </p:extLst>
  </p:cSld>
  <p:clrMapOvr>
    <a:masterClrMapping/>
  </p:clrMapOvr>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328976_Minimalist presentation_RVA_v4" id="{DA616D2A-CFEC-48D2-90FC-DF66CF8D2F8A}" vid="{8F2838F8-33B8-457C-9B19-1E5863B0E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00F67-BC3D-46B4-8D39-802DC9D7F2E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7323504-CBC8-4A2F-BF86-8DF0D94D4A3D}">
  <ds:schemaRefs>
    <ds:schemaRef ds:uri="http://schemas.microsoft.com/sharepoint/v3/contenttype/forms"/>
  </ds:schemaRefs>
</ds:datastoreItem>
</file>

<file path=customXml/itemProps3.xml><?xml version="1.0" encoding="utf-8"?>
<ds:datastoreItem xmlns:ds="http://schemas.openxmlformats.org/officeDocument/2006/customXml" ds:itemID="{853D8350-BC36-420E-83B3-2CFFF4E97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presentation</Template>
  <TotalTime>15258</TotalTime>
  <Words>1210</Words>
  <Application>Microsoft Office PowerPoint</Application>
  <PresentationFormat>Widescreen</PresentationFormat>
  <Paragraphs>122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Times New Roman</vt:lpstr>
      <vt:lpstr>Office Theme</vt:lpstr>
      <vt:lpstr>PowerPoint Presentation</vt:lpstr>
      <vt:lpstr>Every person and organization is on a journey from goals to results …</vt:lpstr>
      <vt:lpstr>Great western’s metismax methodology bridges the gap from goals to results</vt:lpstr>
      <vt:lpstr>The value of our results-focused approach</vt:lpstr>
      <vt:lpstr>We apply this methodology through customized solutioning sessions with our clients using our cloud-based tool  </vt:lpstr>
      <vt:lpstr>WE ALSO facilitate the MetisMax methodology  at the organizational level </vt:lpstr>
      <vt:lpstr>WE can also provide customized implementation support</vt:lpstr>
      <vt:lpstr>The MetisMax methodology in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Done.  Differently.</dc:title>
  <dc:creator>Keith Phillips</dc:creator>
  <cp:lastModifiedBy>Keith Phillips</cp:lastModifiedBy>
  <cp:revision>476</cp:revision>
  <dcterms:created xsi:type="dcterms:W3CDTF">2020-11-17T00:05:39Z</dcterms:created>
  <dcterms:modified xsi:type="dcterms:W3CDTF">2023-08-01T13:32:07Z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